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Action2.xml" ContentType="application/vnd.ms-office.inkAction+xml"/>
  <Override PartName="/ppt/tags/tag17.xml" ContentType="application/vnd.openxmlformats-officedocument.presentationml.tags+xml"/>
  <Override PartName="/ppt/ink/inkAction3.xml" ContentType="application/vnd.ms-office.inkAction+xml"/>
  <Override PartName="/ppt/tags/tag19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7" r:id="rId3"/>
    <p:sldId id="270" r:id="rId4"/>
    <p:sldId id="298" r:id="rId5"/>
    <p:sldId id="322" r:id="rId6"/>
    <p:sldId id="305" r:id="rId7"/>
    <p:sldId id="306" r:id="rId8"/>
    <p:sldId id="319" r:id="rId9"/>
    <p:sldId id="320" r:id="rId10"/>
    <p:sldId id="297" r:id="rId11"/>
    <p:sldId id="312" r:id="rId12"/>
    <p:sldId id="291" r:id="rId13"/>
    <p:sldId id="317" r:id="rId14"/>
    <p:sldId id="292" r:id="rId15"/>
    <p:sldId id="315" r:id="rId16"/>
    <p:sldId id="316" r:id="rId17"/>
    <p:sldId id="324" r:id="rId18"/>
    <p:sldId id="323" r:id="rId19"/>
    <p:sldId id="313" r:id="rId20"/>
    <p:sldId id="310" r:id="rId21"/>
    <p:sldId id="293" r:id="rId22"/>
    <p:sldId id="303" r:id="rId23"/>
    <p:sldId id="258" r:id="rId24"/>
    <p:sldId id="294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199" autoAdjust="0"/>
  </p:normalViewPr>
  <p:slideViewPr>
    <p:cSldViewPr snapToGrid="0" snapToObjects="1">
      <p:cViewPr varScale="1">
        <p:scale>
          <a:sx n="76" d="100"/>
          <a:sy n="76" d="100"/>
        </p:scale>
        <p:origin x="-204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2.xlsx"/><Relationship Id="rId2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007484874136"/>
          <c:y val="0.147715554676215"/>
          <c:w val="0.805309999831494"/>
          <c:h val="0.605330242697129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8575400"/>
        <c:axId val="486192024"/>
      </c:lineChart>
      <c:catAx>
        <c:axId val="2885754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No. of network nodes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486192024"/>
        <c:crosses val="autoZero"/>
        <c:auto val="1"/>
        <c:lblAlgn val="ctr"/>
        <c:lblOffset val="100"/>
        <c:noMultiLvlLbl val="0"/>
      </c:catAx>
      <c:valAx>
        <c:axId val="486192024"/>
        <c:scaling>
          <c:orientation val="minMax"/>
        </c:scaling>
        <c:delete val="1"/>
        <c:axPos val="l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Transaction  per second</a:t>
                </a:r>
              </a:p>
            </c:rich>
          </c:tx>
          <c:layout>
            <c:manualLayout>
              <c:xMode val="edge"/>
              <c:yMode val="edge"/>
              <c:x val="0.0112963059597057"/>
              <c:y val="0.000380577427821523"/>
            </c:manualLayout>
          </c:layout>
          <c:overlay val="0"/>
        </c:title>
        <c:numFmt formatCode="General" sourceLinked="1"/>
        <c:majorTickMark val="none"/>
        <c:minorTickMark val="out"/>
        <c:tickLblPos val="nextTo"/>
        <c:crossAx val="2885754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n>
            <a:solidFill>
              <a:srgbClr val="000000"/>
            </a:solidFill>
          </a:ln>
        </a:defRPr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0007484874136"/>
          <c:y val="0.147715554676215"/>
          <c:w val="0.805309999831494"/>
          <c:h val="0.605330242697129"/>
        </c:manualLayout>
      </c:layout>
      <c:lineChart>
        <c:grouping val="standar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71835000"/>
        <c:axId val="771840616"/>
      </c:lineChart>
      <c:catAx>
        <c:axId val="771835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No. of network nodes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771840616"/>
        <c:crosses val="autoZero"/>
        <c:auto val="1"/>
        <c:lblAlgn val="ctr"/>
        <c:lblOffset val="100"/>
        <c:noMultiLvlLbl val="0"/>
      </c:catAx>
      <c:valAx>
        <c:axId val="771840616"/>
        <c:scaling>
          <c:orientation val="minMax"/>
        </c:scaling>
        <c:delete val="1"/>
        <c:axPos val="l"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/>
                  <a:t>Transaction  per second</a:t>
                </a:r>
              </a:p>
            </c:rich>
          </c:tx>
          <c:layout>
            <c:manualLayout>
              <c:xMode val="edge"/>
              <c:yMode val="edge"/>
              <c:x val="0.0112963059597057"/>
              <c:y val="0.000380577427821523"/>
            </c:manualLayout>
          </c:layout>
          <c:overlay val="0"/>
        </c:title>
        <c:numFmt formatCode="General" sourceLinked="1"/>
        <c:majorTickMark val="none"/>
        <c:minorTickMark val="out"/>
        <c:tickLblPos val="nextTo"/>
        <c:crossAx val="7718350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>
          <a:ln>
            <a:solidFill>
              <a:srgbClr val="000000"/>
            </a:solidFill>
          </a:ln>
        </a:defRPr>
      </a:pPr>
      <a:endParaRPr lang="en-US"/>
    </a:p>
  </c:txPr>
  <c:externalData r:id="rId1">
    <c:autoUpdate val="0"/>
  </c:externalData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0.13976</cdr:x>
      <cdr:y>0.07556</cdr:y>
    </cdr:from>
    <cdr:to>
      <cdr:x>0.14455</cdr:x>
      <cdr:y>0.89587</cdr:y>
    </cdr:to>
    <cdr:cxnSp macro="">
      <cdr:nvCxnSpPr>
        <cdr:cNvPr id="3" name="Straight Connector 2"/>
        <cdr:cNvCxnSpPr/>
      </cdr:nvCxnSpPr>
      <cdr:spPr>
        <a:xfrm xmlns:a="http://schemas.openxmlformats.org/drawingml/2006/main">
          <a:off x="1090415" y="403022"/>
          <a:ext cx="37385" cy="4375556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000000"/>
          </a:solidFill>
          <a:headEnd type="arrow"/>
          <a:tailEnd type="none"/>
        </a:ln>
        <a:effectLst xmlns:a="http://schemas.openxmlformats.org/drawingml/2006/main">
          <a:outerShdw blurRad="40000" dist="20000" dir="5400000" rotWithShape="0">
            <a:srgbClr val="000000">
              <a:alpha val="38000"/>
            </a:srgbClr>
          </a:outerShdw>
        </a:effectLst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0.12211</cdr:x>
      <cdr:y>0.85408</cdr:y>
    </cdr:from>
    <cdr:to>
      <cdr:x>0.93782</cdr:x>
      <cdr:y>0.85972</cdr:y>
    </cdr:to>
    <cdr:cxnSp macro="">
      <cdr:nvCxnSpPr>
        <cdr:cNvPr id="4" name="Straight Connector 3"/>
        <cdr:cNvCxnSpPr/>
      </cdr:nvCxnSpPr>
      <cdr:spPr>
        <a:xfrm xmlns:a="http://schemas.openxmlformats.org/drawingml/2006/main" flipH="1" flipV="1">
          <a:off x="952692" y="4555637"/>
          <a:ext cx="6364192" cy="30111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000000"/>
          </a:solidFill>
          <a:headEnd type="arrow"/>
          <a:tailEnd type="none"/>
        </a:ln>
        <a:effectLst xmlns:a="http://schemas.openxmlformats.org/drawingml/2006/main">
          <a:outerShdw blurRad="40000" dist="20000" dir="5400000" rotWithShape="0">
            <a:srgbClr val="000000">
              <a:alpha val="38000"/>
            </a:srgbClr>
          </a:outerShdw>
        </a:effectLst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0.30057</cdr:x>
      <cdr:y>0.87274</cdr:y>
    </cdr:from>
    <cdr:to>
      <cdr:x>0.80849</cdr:x>
      <cdr:y>0.97106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2345084" y="4655211"/>
          <a:ext cx="3962776" cy="5244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400" dirty="0" smtClean="0"/>
            <a:t>Number of network nodes</a:t>
          </a:r>
          <a:endParaRPr lang="en-US" sz="2400" dirty="0"/>
        </a:p>
      </cdr:txBody>
    </cdr:sp>
  </cdr:relSizeAnchor>
  <cdr:relSizeAnchor xmlns:cdr="http://schemas.openxmlformats.org/drawingml/2006/chartDrawing">
    <cdr:from>
      <cdr:x>0.03107</cdr:x>
      <cdr:y>0</cdr:y>
    </cdr:from>
    <cdr:to>
      <cdr:x>0.32451</cdr:x>
      <cdr:y>0.09832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242420" y="0"/>
          <a:ext cx="2289412" cy="5244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 dirty="0" smtClean="0"/>
            <a:t>Transaction rate</a:t>
          </a:r>
          <a:endParaRPr lang="en-US" sz="24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0.13976</cdr:x>
      <cdr:y>0.07556</cdr:y>
    </cdr:from>
    <cdr:to>
      <cdr:x>0.14455</cdr:x>
      <cdr:y>0.89587</cdr:y>
    </cdr:to>
    <cdr:cxnSp macro="">
      <cdr:nvCxnSpPr>
        <cdr:cNvPr id="3" name="Straight Connector 2"/>
        <cdr:cNvCxnSpPr/>
      </cdr:nvCxnSpPr>
      <cdr:spPr>
        <a:xfrm xmlns:a="http://schemas.openxmlformats.org/drawingml/2006/main">
          <a:off x="1090415" y="403022"/>
          <a:ext cx="37385" cy="4375556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000000"/>
          </a:solidFill>
          <a:headEnd type="arrow"/>
          <a:tailEnd type="none"/>
        </a:ln>
        <a:effectLst xmlns:a="http://schemas.openxmlformats.org/drawingml/2006/main">
          <a:outerShdw blurRad="40000" dist="20000" dir="5400000" rotWithShape="0">
            <a:srgbClr val="000000">
              <a:alpha val="38000"/>
            </a:srgbClr>
          </a:outerShdw>
        </a:effectLst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0.12211</cdr:x>
      <cdr:y>0.85408</cdr:y>
    </cdr:from>
    <cdr:to>
      <cdr:x>0.93782</cdr:x>
      <cdr:y>0.85972</cdr:y>
    </cdr:to>
    <cdr:cxnSp macro="">
      <cdr:nvCxnSpPr>
        <cdr:cNvPr id="4" name="Straight Connector 3"/>
        <cdr:cNvCxnSpPr/>
      </cdr:nvCxnSpPr>
      <cdr:spPr>
        <a:xfrm xmlns:a="http://schemas.openxmlformats.org/drawingml/2006/main" flipH="1" flipV="1">
          <a:off x="952692" y="4555637"/>
          <a:ext cx="6364192" cy="30111"/>
        </a:xfrm>
        <a:prstGeom xmlns:a="http://schemas.openxmlformats.org/drawingml/2006/main" prst="line">
          <a:avLst/>
        </a:prstGeom>
        <a:ln xmlns:a="http://schemas.openxmlformats.org/drawingml/2006/main">
          <a:solidFill>
            <a:srgbClr val="000000"/>
          </a:solidFill>
          <a:headEnd type="arrow"/>
          <a:tailEnd type="none"/>
        </a:ln>
        <a:effectLst xmlns:a="http://schemas.openxmlformats.org/drawingml/2006/main">
          <a:outerShdw blurRad="40000" dist="20000" dir="5400000" rotWithShape="0">
            <a:srgbClr val="000000">
              <a:alpha val="38000"/>
            </a:srgbClr>
          </a:outerShdw>
        </a:effectLst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0.30057</cdr:x>
      <cdr:y>0.87274</cdr:y>
    </cdr:from>
    <cdr:to>
      <cdr:x>0.80849</cdr:x>
      <cdr:y>0.97106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2345084" y="4655211"/>
          <a:ext cx="3962776" cy="5244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400" dirty="0" smtClean="0"/>
            <a:t>Number of network nodes</a:t>
          </a:r>
          <a:endParaRPr lang="en-US" sz="2400" dirty="0"/>
        </a:p>
      </cdr:txBody>
    </cdr:sp>
  </cdr:relSizeAnchor>
  <cdr:relSizeAnchor xmlns:cdr="http://schemas.openxmlformats.org/drawingml/2006/chartDrawing">
    <cdr:from>
      <cdr:x>0.03107</cdr:x>
      <cdr:y>0</cdr:y>
    </cdr:from>
    <cdr:to>
      <cdr:x>0.32451</cdr:x>
      <cdr:y>0.09832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242420" y="0"/>
          <a:ext cx="2289412" cy="52443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2400" dirty="0" smtClean="0"/>
            <a:t>Transaction rate</a:t>
          </a:r>
          <a:endParaRPr lang="en-US" sz="24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4E8286-9E7E-1B4A-950E-8C5DEE6A2D1C}" type="datetimeFigureOut">
              <a:rPr lang="en-US" smtClean="0"/>
              <a:t>15/9/16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A9CE4C-341B-A34B-90EC-AEDE87CBDB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5330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6-15T13:23:01.558Z"/>
    </inkml:context>
    <inkml:brush xml:id="br0">
      <inkml:brushProperty name="width" value="0.10196" units="cm"/>
      <inkml:brushProperty name="height" value="0.10196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49502">
    <iact:property name="dataType"/>
    <iact:actionData xml:id="d0">
      <inkml:trace xmlns:inkml="http://www.w3.org/2003/InkML" xml:id="stk0" contextRef="#ctx0" brushRef="#br0">12 12 0,'0'0'16,"0"0"-16,0 0 16,0 0 -16,0 0 0,0 0 0,0 0 31,0 0 -31,0 0 0,0 2 4,0 -2 -4</inkml:trace>
    </iact:actionData>
  </iact:action>
  <iact:action type="add" startTime="50661">
    <iact:property name="dataType"/>
    <iact:actionData xml:id="d1">
      <inkml:trace xmlns:inkml="http://www.w3.org/2003/InkML" xml:id="stk1" contextRef="#ctx0" brushRef="#br0">14 12 0,'0'0'31,"0"0"-31,0 0 0,0 0 31,0 0 -31,0 2 0,0 1 0,0 0 16,0 -3 -16</inkml:trace>
    </iact:actionData>
  </iact:action>
  <iact:action type="add" startTime="50662">
    <iact:property name="dataType"/>
    <iact:actionData xml:id="d2">
      <inkml:trace xmlns:inkml="http://www.w3.org/2003/InkML" xml:id="stk2" contextRef="#ctx0" brushRef="#brinv">0 0 0</inkml:trace>
    </iact:actionData>
  </iact:action>
  <iact:action type="add" startTime="50663">
    <iact:property name="dataType"/>
    <iact:actionData xml:id="d3">
      <inkml:trace xmlns:inkml="http://www.w3.org/2003/InkML" xml:id="stk3" contextRef="#ctx0" brushRef="#brinv">26 31 0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units="cm"/>
          <inkml:channel name="Y" type="integer" units="cm"/>
          <inkml:channel name="T" type="integer" max="2.14748E9" units="dev"/>
        </inkml:traceFormat>
        <inkml:channelProperties>
          <inkml:channelProperty channel="X" name="resolution" value="0.28222" units="1/cm"/>
          <inkml:channelProperty channel="Y" name="resolution" value="0.28222" units="1/cm"/>
          <inkml:channelProperty channel="T" name="resolution" value="1" units="1/dev"/>
        </inkml:channelProperties>
      </inkml:inkSource>
      <inkml:timestamp xml:id="ts0" timeString="2016-06-15T13:31:07.836Z"/>
    </inkml:context>
    <inkml:brush xml:id="br0">
      <inkml:brushProperty name="width" value="0.10196" units="cm"/>
      <inkml:brushProperty name="height" value="0.10196" units="cm"/>
      <inkml:brushProperty name="color" value="#000000"/>
    </inkml:brush>
    <inkml:brush xml:id="brinv">
      <inkml:brushProperty name="width" value="0.05" units="cm"/>
      <inkml:brushProperty name="height" value="0.05" units="cm"/>
      <inkml:brushProperty name="color" value="#000000"/>
      <inkml:brushProperty name="transparency" value="255"/>
    </inkml:brush>
  </inkml:definitions>
  <iact:action type="add" startTime="47723">
    <iact:property name="dataType"/>
    <iact:actionData xml:id="d0">
      <inkml:trace xmlns:inkml="http://www.w3.org/2003/InkML" xml:id="stk0" contextRef="#ctx0" brushRef="#br0">12 12 0,'0'0'31,"0"0"-31,0 0 0,0 0 31,0 0 -31,0 0 0,0 0 0,0 0 0,0 0 0</inkml:trace>
    </iact:actionData>
  </iact:action>
  <iact:action type="add" startTime="47724">
    <iact:property name="dataType"/>
    <iact:actionData xml:id="d1">
      <inkml:trace xmlns:inkml="http://www.w3.org/2003/InkML" xml:id="stk1" contextRef="#ctx0" brushRef="#brinv">0 0 0</inkml:trace>
    </iact:actionData>
  </iact:action>
  <iact:action type="add" startTime="47725">
    <iact:property name="dataType"/>
    <iact:actionData xml:id="d2">
      <inkml:trace xmlns:inkml="http://www.w3.org/2003/InkML" xml:id="stk2" contextRef="#ctx0" brushRef="#brinv">23 23 0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FABB04-F289-AB43-A3D3-FDC97BC36E52}" type="datetimeFigureOut">
              <a:rPr lang="en-US" smtClean="0"/>
              <a:t>15/9/16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100D6-AED5-664A-8AA6-1358D281A5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273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100D6-AED5-664A-8AA6-1358D281A5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3481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100D6-AED5-664A-8AA6-1358D281A5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96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100D6-AED5-664A-8AA6-1358D281A5E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19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100D6-AED5-664A-8AA6-1358D281A5E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093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100D6-AED5-664A-8AA6-1358D281A5E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9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100D6-AED5-664A-8AA6-1358D281A5E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13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100D6-AED5-664A-8AA6-1358D281A5E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61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100D6-AED5-664A-8AA6-1358D281A5E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28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100D6-AED5-664A-8AA6-1358D281A5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92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Both the attacks have</a:t>
            </a:r>
            <a:r>
              <a:rPr lang="en-US" baseline="0" dirty="0" smtClean="0"/>
              <a:t> been carried out in practice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100D6-AED5-664A-8AA6-1358D281A5E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19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100D6-AED5-664A-8AA6-1358D281A5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9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introduce </a:t>
            </a:r>
            <a:r>
              <a:rPr lang="en-US" dirty="0" err="1" smtClean="0"/>
              <a:t>Elastico</a:t>
            </a:r>
            <a:r>
              <a:rPr lang="en-US" dirty="0" smtClean="0"/>
              <a:t>, the first</a:t>
            </a:r>
            <a:r>
              <a:rPr lang="en-US" baseline="0" dirty="0" smtClean="0"/>
              <a:t> candidate for such protocols </a:t>
            </a:r>
            <a:r>
              <a:rPr lang="en-US" dirty="0" smtClean="0"/>
              <a:t>which allows the</a:t>
            </a:r>
            <a:r>
              <a:rPr lang="en-US" baseline="0" dirty="0" smtClean="0"/>
              <a:t> transaction rate to increase linearly with the network size. That means, you add more nodes to the network, you can process more transactions.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D08E6-EB81-4660-B903-33CEA833F0BC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5930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100D6-AED5-664A-8AA6-1358D281A5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30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1C82D-BDA9-574A-9B77-97D48E07F371}" type="datetime1">
              <a:rPr lang="en-SG" smtClean="0"/>
              <a:t>15/9/16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B9DEC-A2CA-CF44-BBCC-ED0A0C59A768}" type="datetime1">
              <a:rPr lang="en-SG" smtClean="0"/>
              <a:t>15/9/16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17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1D6E5-F288-2949-B646-F34936D67F5F}" type="datetime1">
              <a:rPr lang="en-SG" smtClean="0"/>
              <a:t>15/9/16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180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96757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2696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EA74D-3927-3143-8BAB-424598551D83}" type="datetime1">
              <a:rPr lang="en-SG" smtClean="0"/>
              <a:t>15/9/16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967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A3449-DECC-664C-8CC7-89547E2683B7}" type="datetime1">
              <a:rPr lang="en-SG" smtClean="0"/>
              <a:t>15/9/16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0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E7B7-5529-044A-9144-CD614875901A}" type="datetime1">
              <a:rPr lang="en-SG" smtClean="0"/>
              <a:t>15/9/16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558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64D6B-8078-EB47-8431-97D8D00600D3}" type="datetime1">
              <a:rPr lang="en-SG" smtClean="0"/>
              <a:t>15/9/16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8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7AB57-E4E8-7A47-843C-6B0A4981E54C}" type="datetime1">
              <a:rPr lang="en-SG" smtClean="0"/>
              <a:t>15/9/16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949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437A7-08C9-EC42-BE76-AB22B833F1BA}" type="datetime1">
              <a:rPr lang="en-SG" smtClean="0"/>
              <a:t>15/9/16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4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C597D-6867-EF40-8552-1E4064EA440F}" type="datetime1">
              <a:rPr lang="en-SG" smtClean="0"/>
              <a:t>15/9/16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44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35FF7D-19FD-B14E-B359-D44A843A37A2}" type="datetime1">
              <a:rPr lang="en-SG" smtClean="0"/>
              <a:t>15/9/16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84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684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35798"/>
            <a:ext cx="8229600" cy="4690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7B0088-30BC-0147-A5A8-27B321BB7A0E}" type="datetime1">
              <a:rPr lang="en-SG" smtClean="0"/>
              <a:t>15/9/16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4D4DE-4858-7E4E-AB6C-39EF942C1C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76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indesk.com/smart-contract-debugger-debut-ethereum-conference/" TargetMode="External"/><Relationship Id="rId3" Type="http://schemas.openxmlformats.org/officeDocument/2006/relationships/hyperlink" Target="https://github.com/ethereum/oyente" TargetMode="External"/></Relationships>
</file>

<file path=ppt/slides/_rels/slide12.xml.rels><?xml version="1.0" encoding="UTF-8" standalone="yes"?>
<Relationships xmlns="http://schemas.openxmlformats.org/package/2006/relationships"><Relationship Id="rId10" Type="http://schemas.openxmlformats.org/officeDocument/2006/relationships/tags" Target="../tags/tag17.xml"/><Relationship Id="rId11" Type="http://schemas.openxmlformats.org/officeDocument/2006/relationships/image" Target="../media/image15.png"/><Relationship Id="rId9" Type="http://schemas.microsoft.com/office/2011/relationships/inkAction" Target="../ink/inkAction2.xml"/><Relationship Id="rId12" Type="http://schemas.openxmlformats.org/officeDocument/2006/relationships/image" Target="../media/image16.jpg"/><Relationship Id="rId13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11/relationships/inkAction" Target="../ink/inkAction3.xml"/><Relationship Id="rId9" Type="http://schemas.openxmlformats.org/officeDocument/2006/relationships/tags" Target="../tags/tag19.xml"/><Relationship Id="rId10" Type="http://schemas.openxmlformats.org/officeDocument/2006/relationships/image" Target="../media/image18.png"/><Relationship Id="rId11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8" Type="http://schemas.microsoft.com/office/2011/relationships/inkAction" Target="../ink/inkAction3.xml"/><Relationship Id="rId9" Type="http://schemas.openxmlformats.org/officeDocument/2006/relationships/tags" Target="../tags/tag19.xml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chriseth/c8b6a129d580" TargetMode="External"/><Relationship Id="rId4" Type="http://schemas.openxmlformats.org/officeDocument/2006/relationships/image" Target="../media/image17.jp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loiluu@comp.nus.edu.sg" TargetMode="External"/><Relationship Id="rId4" Type="http://schemas.openxmlformats.org/officeDocument/2006/relationships/hyperlink" Target="https://github.com/loiluu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comp.nus.edu.sg/~loiluu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61653"/>
            <a:ext cx="9144000" cy="19387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Next Generation Blockchains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Loi </a:t>
            </a:r>
            <a:r>
              <a:rPr lang="en-US" dirty="0" err="1" smtClean="0">
                <a:solidFill>
                  <a:schemeClr val="tx1"/>
                </a:solidFill>
              </a:rPr>
              <a:t>Luu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National University of Singapore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September 2016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Microsoft </a:t>
            </a:r>
            <a:r>
              <a:rPr lang="en-US" dirty="0">
                <a:solidFill>
                  <a:schemeClr val="tx1"/>
                </a:solidFill>
              </a:rPr>
              <a:t>Research Asia PhD </a:t>
            </a:r>
            <a:r>
              <a:rPr lang="en-US" dirty="0" smtClean="0">
                <a:solidFill>
                  <a:schemeClr val="tx1"/>
                </a:solidFill>
              </a:rPr>
              <a:t>Fellowship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334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51"/>
    </mc:Choice>
    <mc:Fallback xmlns="">
      <p:transition spd="slow" advTm="159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RD1</a:t>
            </a:r>
            <a:r>
              <a:rPr lang="en-US" sz="3600" dirty="0" smtClean="0">
                <a:solidFill>
                  <a:srgbClr val="FF0000"/>
                </a:solidFill>
              </a:rPr>
              <a:t>. </a:t>
            </a:r>
            <a:r>
              <a:rPr lang="en-US" sz="3600" dirty="0"/>
              <a:t>Making Smart </a:t>
            </a:r>
            <a:r>
              <a:rPr lang="en-US" sz="3600" dirty="0" smtClean="0"/>
              <a:t>Contracts Smarter </a:t>
            </a:r>
            <a:r>
              <a:rPr lang="en-US" sz="2800" dirty="0" smtClean="0"/>
              <a:t>[</a:t>
            </a:r>
            <a:r>
              <a:rPr lang="en-US" sz="2800" dirty="0">
                <a:solidFill>
                  <a:srgbClr val="FF0000"/>
                </a:solidFill>
              </a:rPr>
              <a:t>CCS </a:t>
            </a:r>
            <a:r>
              <a:rPr lang="uk-UA" sz="2800" dirty="0">
                <a:solidFill>
                  <a:srgbClr val="FF0000"/>
                </a:solidFill>
              </a:rPr>
              <a:t>’</a:t>
            </a:r>
            <a:r>
              <a:rPr lang="en-US" sz="2800" dirty="0" smtClean="0">
                <a:solidFill>
                  <a:srgbClr val="FF0000"/>
                </a:solidFill>
              </a:rPr>
              <a:t>16</a:t>
            </a:r>
            <a:r>
              <a:rPr lang="en-US" sz="2800" dirty="0" smtClean="0"/>
              <a:t>]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35798"/>
            <a:ext cx="8077512" cy="469036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Smart contracts</a:t>
            </a:r>
          </a:p>
          <a:p>
            <a:pPr lvl="1"/>
            <a:r>
              <a:rPr lang="en-US" dirty="0" smtClean="0"/>
              <a:t>Programs on blockchain</a:t>
            </a:r>
          </a:p>
          <a:p>
            <a:pPr lvl="1"/>
            <a:r>
              <a:rPr lang="en-US" dirty="0" smtClean="0"/>
              <a:t>but != normal programs</a:t>
            </a:r>
          </a:p>
          <a:p>
            <a:pPr lvl="2"/>
            <a:r>
              <a:rPr lang="en-US" dirty="0" smtClean="0"/>
              <a:t>Self-executed</a:t>
            </a:r>
          </a:p>
          <a:p>
            <a:pPr lvl="2"/>
            <a:r>
              <a:rPr lang="en-US" dirty="0" smtClean="0"/>
              <a:t>Cannot patch</a:t>
            </a:r>
          </a:p>
          <a:p>
            <a:r>
              <a:rPr lang="en-US" dirty="0" smtClean="0"/>
              <a:t>Our contributions:</a:t>
            </a:r>
          </a:p>
          <a:p>
            <a:pPr lvl="1"/>
            <a:r>
              <a:rPr lang="en-US" dirty="0" smtClean="0"/>
              <a:t>Identify new class of flaws </a:t>
            </a:r>
          </a:p>
          <a:p>
            <a:pPr lvl="2"/>
            <a:r>
              <a:rPr lang="en-US" dirty="0" smtClean="0"/>
              <a:t>Transaction Ordering Dependence</a:t>
            </a:r>
          </a:p>
          <a:p>
            <a:pPr lvl="2"/>
            <a:r>
              <a:rPr lang="en-US" dirty="0" smtClean="0"/>
              <a:t>Timestamp Dependence</a:t>
            </a:r>
          </a:p>
          <a:p>
            <a:pPr lvl="2"/>
            <a:r>
              <a:rPr lang="en-US" dirty="0" smtClean="0"/>
              <a:t>Exception Mishandling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 descr="smartcontracts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25" y="1282262"/>
            <a:ext cx="3490975" cy="2079046"/>
          </a:xfrm>
          <a:prstGeom prst="rect">
            <a:avLst/>
          </a:prstGeom>
        </p:spPr>
      </p:pic>
      <p:pic>
        <p:nvPicPr>
          <p:cNvPr id="7" name="Picture 6" descr="Screen Shot 2016-09-15 at 16.18.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599" y="3526076"/>
            <a:ext cx="5618401" cy="303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2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00"/>
    </mc:Choice>
    <mc:Fallback xmlns="">
      <p:transition spd="slow" advTm="84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RD1. </a:t>
            </a:r>
            <a:r>
              <a:rPr lang="en-US" sz="4000" dirty="0"/>
              <a:t>Making Smart </a:t>
            </a:r>
            <a:r>
              <a:rPr lang="en-US" sz="4000" dirty="0" smtClean="0"/>
              <a:t>Contracts</a:t>
            </a:r>
            <a:r>
              <a:rPr lang="is-IS" sz="4000" dirty="0" smtClean="0"/>
              <a:t>…(2)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contributions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Propose </a:t>
            </a:r>
            <a:r>
              <a:rPr lang="en-US" dirty="0"/>
              <a:t>several solutions</a:t>
            </a:r>
          </a:p>
          <a:p>
            <a:pPr lvl="1"/>
            <a:r>
              <a:rPr lang="en-US" dirty="0"/>
              <a:t>Implement and release a tool</a:t>
            </a:r>
          </a:p>
          <a:p>
            <a:pPr lvl="2"/>
            <a:r>
              <a:rPr lang="en-US" dirty="0"/>
              <a:t>Use symbolic execution</a:t>
            </a:r>
          </a:p>
          <a:p>
            <a:pPr lvl="2"/>
            <a:r>
              <a:rPr lang="en-US" dirty="0"/>
              <a:t>Flag </a:t>
            </a:r>
            <a:r>
              <a:rPr lang="en-US" i="1" u="sng" dirty="0"/>
              <a:t>8,836</a:t>
            </a:r>
            <a:r>
              <a:rPr lang="en-US" dirty="0"/>
              <a:t> real-world smart contracts as </a:t>
            </a:r>
            <a:r>
              <a:rPr lang="en-US" dirty="0" smtClean="0"/>
              <a:t>buggy</a:t>
            </a:r>
          </a:p>
          <a:p>
            <a:pPr lvl="2"/>
            <a:r>
              <a:rPr lang="en-US" dirty="0" smtClean="0"/>
              <a:t>The tool is available for public use</a:t>
            </a:r>
            <a:endParaRPr lang="en-US" dirty="0"/>
          </a:p>
          <a:p>
            <a:pPr lvl="1"/>
            <a:r>
              <a:rPr lang="en-US" dirty="0"/>
              <a:t>Featured on the news: </a:t>
            </a:r>
            <a:r>
              <a:rPr lang="en-US" dirty="0" smtClean="0">
                <a:hlinkClick r:id="rId2"/>
              </a:rPr>
              <a:t>CoinDesk</a:t>
            </a:r>
          </a:p>
          <a:p>
            <a:pPr lvl="1"/>
            <a:r>
              <a:rPr lang="en-US" dirty="0" smtClean="0"/>
              <a:t>Integration underway with Ethereum Foundation</a:t>
            </a:r>
            <a:endParaRPr lang="en-US" dirty="0"/>
          </a:p>
          <a:p>
            <a:pPr lvl="2"/>
            <a:r>
              <a:rPr lang="en-US" dirty="0" smtClean="0">
                <a:hlinkClick r:id="rId3"/>
              </a:rPr>
              <a:t>https://github.com</a:t>
            </a:r>
            <a:r>
              <a:rPr lang="en-US" dirty="0">
                <a:hlinkClick r:id="rId3"/>
              </a:rPr>
              <a:t>/ethereum/</a:t>
            </a:r>
            <a:r>
              <a:rPr lang="en-US" dirty="0" smtClean="0">
                <a:hlinkClick r:id="rId3"/>
              </a:rPr>
              <a:t>oyente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97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RD1</a:t>
            </a:r>
            <a:r>
              <a:rPr lang="en-US" dirty="0" smtClean="0">
                <a:solidFill>
                  <a:srgbClr val="FF0000"/>
                </a:solidFill>
              </a:rPr>
              <a:t>. </a:t>
            </a:r>
            <a:r>
              <a:rPr lang="en-US" dirty="0" smtClean="0"/>
              <a:t>Study Existing Blockchains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35798"/>
            <a:ext cx="7984134" cy="4690366"/>
          </a:xfrm>
        </p:spPr>
        <p:txBody>
          <a:bodyPr>
            <a:normAutofit/>
          </a:bodyPr>
          <a:lstStyle/>
          <a:p>
            <a:r>
              <a:rPr lang="en-US" dirty="0" smtClean="0"/>
              <a:t>My Other Works </a:t>
            </a:r>
          </a:p>
          <a:p>
            <a:r>
              <a:rPr lang="en-US" dirty="0" smtClean="0"/>
              <a:t>Verifiers’ dilemma</a:t>
            </a:r>
            <a:r>
              <a:rPr lang="en-US" dirty="0" smtClean="0">
                <a:solidFill>
                  <a:srgbClr val="FF0000"/>
                </a:solidFill>
              </a:rPr>
              <a:t> (CCS ’15)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Introduce attacks to nodes (verifiers)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Influence the future design of Ethereum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Block Withholding Attack </a:t>
            </a:r>
            <a:r>
              <a:rPr lang="en-US" dirty="0" smtClean="0">
                <a:solidFill>
                  <a:srgbClr val="FF0000"/>
                </a:solidFill>
              </a:rPr>
              <a:t>(CSF ’15)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Game theoretic analysis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Pooled mining is vulnerable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iact="http://schemas.microsoft.com/office/powerpoint/2014/inkAction" xmlns:p14="http://schemas.microsoft.com/office/powerpoint/2010/main" xmlns="" Requires="p14 iact">
          <p:contentPart p14:bwMode="auto" r:id="rId9">
            <p14:nvContentPartPr>
              <p14:cNvPr id="7" name="Ink 6"/>
              <p14:cNvContentPartPr/>
              <p14:nvPr>
                <p:custDataLst>
                  <p:tags r:id="rId10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97187" y="756947"/>
              <a:ext cx="41033" cy="49797"/>
            </p14:xfrm>
          </p:contentPart>
        </mc:Choice>
        <mc:Fallback>
          <p:pic>
            <p:nvPicPr>
              <p:cNvPr id="7" name="Ink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37917" y="696257"/>
                <a:ext cx="159573" cy="172733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gettyimages-200554695-0011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408" y="5364406"/>
            <a:ext cx="2384706" cy="1346749"/>
          </a:xfrm>
          <a:prstGeom prst="rect">
            <a:avLst/>
          </a:prstGeom>
        </p:spPr>
      </p:pic>
      <p:pic>
        <p:nvPicPr>
          <p:cNvPr id="9" name="Picture 8" descr="bitcoin-pool-mining-2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911" y="4253834"/>
            <a:ext cx="2400189" cy="205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388"/>
    </mc:Choice>
    <mc:Fallback xmlns="">
      <p:transition spd="slow" advTm="8938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RD2. </a:t>
            </a:r>
            <a:r>
              <a:rPr lang="en-US" dirty="0"/>
              <a:t>A Secure </a:t>
            </a:r>
            <a:r>
              <a:rPr lang="en-US" dirty="0" err="1"/>
              <a:t>Sharding</a:t>
            </a:r>
            <a:r>
              <a:rPr lang="en-US" dirty="0"/>
              <a:t> Protocol For </a:t>
            </a:r>
            <a:r>
              <a:rPr lang="en-US" dirty="0" smtClean="0"/>
              <a:t>Open Blockchains </a:t>
            </a:r>
            <a:r>
              <a:rPr lang="en-US" dirty="0"/>
              <a:t>[</a:t>
            </a:r>
            <a:r>
              <a:rPr lang="en-US" dirty="0">
                <a:solidFill>
                  <a:srgbClr val="FF0000"/>
                </a:solidFill>
              </a:rPr>
              <a:t>CCS ‘16</a:t>
            </a:r>
            <a:r>
              <a:rPr lang="en-US" dirty="0"/>
              <a:t>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b</a:t>
            </a:r>
            <a:r>
              <a:rPr lang="en-US" dirty="0" smtClean="0"/>
              <a:t>lockchain </a:t>
            </a:r>
            <a:r>
              <a:rPr lang="en-US" dirty="0"/>
              <a:t>p</a:t>
            </a:r>
            <a:r>
              <a:rPr lang="en-US" dirty="0" smtClean="0"/>
              <a:t>rotocols </a:t>
            </a:r>
            <a:r>
              <a:rPr lang="en-US" dirty="0"/>
              <a:t>are not </a:t>
            </a:r>
            <a:r>
              <a:rPr lang="en-US" dirty="0" smtClean="0"/>
              <a:t>scalable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96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RD2. </a:t>
            </a:r>
            <a:r>
              <a:rPr lang="en-US" dirty="0"/>
              <a:t>A Secure </a:t>
            </a:r>
            <a:r>
              <a:rPr lang="en-US" dirty="0" err="1"/>
              <a:t>Sharding</a:t>
            </a:r>
            <a:r>
              <a:rPr lang="en-US" dirty="0"/>
              <a:t> Protocol For </a:t>
            </a:r>
            <a:r>
              <a:rPr lang="en-US" dirty="0" smtClean="0"/>
              <a:t>Open Blockchains [</a:t>
            </a:r>
            <a:r>
              <a:rPr lang="en-US" dirty="0" smtClean="0">
                <a:solidFill>
                  <a:srgbClr val="FF0000"/>
                </a:solidFill>
              </a:rPr>
              <a:t>CCS ‘16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5798"/>
            <a:ext cx="8229600" cy="4690366"/>
          </a:xfrm>
        </p:spPr>
        <p:txBody>
          <a:bodyPr>
            <a:normAutofit/>
          </a:bodyPr>
          <a:lstStyle/>
          <a:p>
            <a:r>
              <a:rPr lang="en-US" dirty="0"/>
              <a:t>Existing </a:t>
            </a:r>
            <a:r>
              <a:rPr lang="en-US" dirty="0" smtClean="0"/>
              <a:t>blockchain </a:t>
            </a:r>
            <a:r>
              <a:rPr lang="en-US" dirty="0"/>
              <a:t>p</a:t>
            </a:r>
            <a:r>
              <a:rPr lang="en-US" dirty="0" smtClean="0"/>
              <a:t>rotocols </a:t>
            </a:r>
            <a:r>
              <a:rPr lang="en-US" dirty="0"/>
              <a:t>are not scalable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81654"/>
            <a:ext cx="2133600" cy="365125"/>
          </a:xfrm>
        </p:spPr>
        <p:txBody>
          <a:bodyPr/>
          <a:lstStyle/>
          <a:p>
            <a:fld id="{5034D4DE-4858-7E4E-AB6C-39EF942C1CB7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>
        <mc:Choice xmlns:iact="http://schemas.microsoft.com/office/powerpoint/2014/inkAction" xmlns:p14="http://schemas.microsoft.com/office/powerpoint/2010/main" xmlns="" Requires="p14 iact">
          <p:contentPart p14:bwMode="auto" r:id="rId8">
            <p14:nvContentPartPr>
              <p14:cNvPr id="6" name="Ink 5"/>
              <p14:cNvContentPartPr/>
              <p14:nvPr>
                <p:custDataLst>
                  <p:tags r:id="rId9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75553" y="857389"/>
              <a:ext cx="36706" cy="36696"/>
            </p14:xfrm>
          </p:contentPart>
        </mc:Choice>
        <mc:Fallback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15906" y="797758"/>
                <a:ext cx="157530" cy="157487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9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9460107"/>
              </p:ext>
            </p:extLst>
          </p:nvPr>
        </p:nvGraphicFramePr>
        <p:xfrm>
          <a:off x="457200" y="2035718"/>
          <a:ext cx="8229600" cy="46910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51880" y="5714350"/>
            <a:ext cx="100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51880" y="2320952"/>
            <a:ext cx="100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75734" y="6403515"/>
            <a:ext cx="100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Small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50267" y="6403515"/>
            <a:ext cx="100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255715" y="3591984"/>
            <a:ext cx="3308382" cy="183827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439514" y="5714350"/>
            <a:ext cx="3409575" cy="34969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44085" y="2280373"/>
            <a:ext cx="1369790" cy="81982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2 Turing Awards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6843861" y="4149009"/>
            <a:ext cx="1853312" cy="819821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$12 Billion market</a:t>
            </a:r>
            <a:endParaRPr lang="en-US" sz="2400" dirty="0"/>
          </a:p>
        </p:txBody>
      </p:sp>
      <p:sp>
        <p:nvSpPr>
          <p:cNvPr id="18" name="Oval 17"/>
          <p:cNvSpPr/>
          <p:nvPr/>
        </p:nvSpPr>
        <p:spPr>
          <a:xfrm>
            <a:off x="2092836" y="2505618"/>
            <a:ext cx="2151249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BFT</a:t>
            </a:r>
          </a:p>
          <a:p>
            <a:pPr algn="ctr"/>
            <a:r>
              <a:rPr lang="en-US" sz="2400" dirty="0"/>
              <a:t>Protocols</a:t>
            </a:r>
            <a:endParaRPr lang="en-SG" sz="2400" dirty="0"/>
          </a:p>
        </p:txBody>
      </p:sp>
      <p:sp>
        <p:nvSpPr>
          <p:cNvPr id="19" name="Oval 18"/>
          <p:cNvSpPr/>
          <p:nvPr/>
        </p:nvSpPr>
        <p:spPr>
          <a:xfrm>
            <a:off x="6400485" y="4968830"/>
            <a:ext cx="2171231" cy="914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Bitcoin /</a:t>
            </a:r>
          </a:p>
          <a:p>
            <a:pPr algn="ctr"/>
            <a:r>
              <a:rPr lang="en-US" sz="2400" dirty="0" smtClean="0"/>
              <a:t>Blockchain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439514" y="3420018"/>
            <a:ext cx="3409575" cy="2294333"/>
          </a:xfrm>
          <a:prstGeom prst="straightConnector1">
            <a:avLst/>
          </a:prstGeom>
          <a:ln>
            <a:prstDash val="lg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233395" y="2530825"/>
            <a:ext cx="2171231" cy="91440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8309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29"/>
    </mc:Choice>
    <mc:Fallback xmlns="">
      <p:transition spd="slow" advTm="9742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 animBg="1"/>
      <p:bldP spid="19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4347966"/>
              </p:ext>
            </p:extLst>
          </p:nvPr>
        </p:nvGraphicFramePr>
        <p:xfrm>
          <a:off x="895178" y="1143000"/>
          <a:ext cx="7801995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RD2</a:t>
            </a:r>
            <a:r>
              <a:rPr lang="en-US" dirty="0" smtClean="0">
                <a:solidFill>
                  <a:srgbClr val="FF0000"/>
                </a:solidFill>
              </a:rPr>
              <a:t>. </a:t>
            </a:r>
            <a:r>
              <a:rPr lang="en-US" dirty="0" err="1" smtClean="0"/>
              <a:t>Elastico</a:t>
            </a:r>
            <a:r>
              <a:rPr lang="en-US" dirty="0" smtClean="0"/>
              <a:t>: Linear Scalability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092836" y="1905000"/>
            <a:ext cx="2151249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BFT</a:t>
            </a:r>
          </a:p>
          <a:p>
            <a:pPr algn="ctr"/>
            <a:r>
              <a:rPr lang="en-US" sz="2400" dirty="0"/>
              <a:t>Protocols</a:t>
            </a:r>
            <a:endParaRPr lang="en-SG" sz="2400" dirty="0"/>
          </a:p>
        </p:txBody>
      </p:sp>
      <p:sp>
        <p:nvSpPr>
          <p:cNvPr id="7" name="Oval 6"/>
          <p:cNvSpPr/>
          <p:nvPr/>
        </p:nvSpPr>
        <p:spPr>
          <a:xfrm>
            <a:off x="6159529" y="1632466"/>
            <a:ext cx="1752600" cy="914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Elastico</a:t>
            </a:r>
            <a:endParaRPr lang="en-US" sz="2400" dirty="0"/>
          </a:p>
          <a:p>
            <a:pPr algn="ctr"/>
            <a:r>
              <a:rPr lang="en-US" sz="2400" dirty="0" smtClean="0"/>
              <a:t>Protocol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851880" y="5113732"/>
            <a:ext cx="100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1880" y="1720334"/>
            <a:ext cx="100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75734" y="5802897"/>
            <a:ext cx="100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Small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150267" y="5802897"/>
            <a:ext cx="1002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Large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400485" y="4368212"/>
            <a:ext cx="2171231" cy="914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Bitcoin /</a:t>
            </a:r>
          </a:p>
          <a:p>
            <a:pPr algn="ctr"/>
            <a:r>
              <a:rPr lang="en-US" sz="2400" dirty="0"/>
              <a:t>Blockchain</a:t>
            </a:r>
          </a:p>
        </p:txBody>
      </p:sp>
      <p:pic>
        <p:nvPicPr>
          <p:cNvPr id="19" name="Picture 18" descr="ScalabilityImag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837" y="2546866"/>
            <a:ext cx="4406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00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RD2</a:t>
            </a:r>
            <a:r>
              <a:rPr lang="en-US" dirty="0" smtClean="0">
                <a:solidFill>
                  <a:srgbClr val="FF0000"/>
                </a:solidFill>
              </a:rPr>
              <a:t>.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Elastico</a:t>
            </a:r>
            <a:r>
              <a:rPr lang="en-US" dirty="0"/>
              <a:t>: </a:t>
            </a:r>
            <a:r>
              <a:rPr lang="en" dirty="0">
                <a:ea typeface="Century Gothic"/>
                <a:cs typeface="Century Gothic"/>
                <a:sym typeface="Century Gothic"/>
              </a:rPr>
              <a:t>Scaling by sharding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788565" y="1144516"/>
            <a:ext cx="3285706" cy="2035300"/>
            <a:chOff x="5108751" y="708100"/>
            <a:chExt cx="3822899" cy="2394000"/>
          </a:xfrm>
        </p:grpSpPr>
        <p:sp>
          <p:nvSpPr>
            <p:cNvPr id="5" name="Shape 134"/>
            <p:cNvSpPr/>
            <p:nvPr/>
          </p:nvSpPr>
          <p:spPr>
            <a:xfrm>
              <a:off x="5108751" y="708100"/>
              <a:ext cx="3822899" cy="2394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 dirty="0"/>
            </a:p>
            <a:p>
              <a:pPr lvl="0" rtl="0">
                <a:spcBef>
                  <a:spcPts val="0"/>
                </a:spcBef>
                <a:buNone/>
              </a:pPr>
              <a:endParaRPr dirty="0"/>
            </a:p>
            <a:p>
              <a:pPr lvl="0" rtl="0">
                <a:spcBef>
                  <a:spcPts val="0"/>
                </a:spcBef>
                <a:buNone/>
              </a:pPr>
              <a:endParaRPr dirty="0"/>
            </a:p>
            <a:p>
              <a:pPr lvl="0" rtl="0">
                <a:spcBef>
                  <a:spcPts val="0"/>
                </a:spcBef>
                <a:buNone/>
              </a:pPr>
              <a:endParaRPr dirty="0"/>
            </a:p>
            <a:p>
              <a:pPr lvl="0" rtl="0">
                <a:spcBef>
                  <a:spcPts val="0"/>
                </a:spcBef>
                <a:buNone/>
              </a:pPr>
              <a:endParaRPr dirty="0"/>
            </a:p>
            <a:p>
              <a:pPr lvl="0" rtl="0">
                <a:spcBef>
                  <a:spcPts val="0"/>
                </a:spcBef>
                <a:buNone/>
              </a:pPr>
              <a:endParaRPr dirty="0"/>
            </a:p>
            <a:p>
              <a:pPr lvl="0"/>
              <a:r>
                <a:rPr lang="en" b="1" dirty="0"/>
                <a:t>              Nodes        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b="1" dirty="0"/>
                <a:t>                      </a:t>
              </a:r>
              <a:endParaRPr lang="en" sz="1800" b="1" dirty="0"/>
            </a:p>
          </p:txBody>
        </p:sp>
        <p:pic>
          <p:nvPicPr>
            <p:cNvPr id="6" name="Shape 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713644" y="1272164"/>
              <a:ext cx="594427" cy="789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Shape 1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41061" y="1272160"/>
              <a:ext cx="594427" cy="789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Shape 1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05162" y="1272156"/>
              <a:ext cx="594427" cy="789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Shape 1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69264" y="1207273"/>
              <a:ext cx="594427" cy="789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Shape 1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00286" y="1742152"/>
              <a:ext cx="594427" cy="789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Shape 1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27703" y="1742148"/>
              <a:ext cx="594427" cy="789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Shape 1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91804" y="1742144"/>
              <a:ext cx="594427" cy="7892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Shape 1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55906" y="1677261"/>
              <a:ext cx="594427" cy="78924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" name="Group 35"/>
          <p:cNvGrpSpPr/>
          <p:nvPr/>
        </p:nvGrpSpPr>
        <p:grpSpPr>
          <a:xfrm>
            <a:off x="2451287" y="5131750"/>
            <a:ext cx="4088924" cy="1560999"/>
            <a:chOff x="2451287" y="5131750"/>
            <a:chExt cx="4088924" cy="1560999"/>
          </a:xfrm>
        </p:grpSpPr>
        <p:sp>
          <p:nvSpPr>
            <p:cNvPr id="26" name="Shape 157"/>
            <p:cNvSpPr/>
            <p:nvPr/>
          </p:nvSpPr>
          <p:spPr>
            <a:xfrm>
              <a:off x="2451287" y="5671950"/>
              <a:ext cx="1205099" cy="1020799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>
                  <a:solidFill>
                    <a:schemeClr val="lt1"/>
                  </a:solidFill>
                </a:rPr>
                <a:t>Block I</a:t>
              </a:r>
              <a:r>
                <a:rPr lang="en" b="1" baseline="-25000">
                  <a:solidFill>
                    <a:schemeClr val="lt1"/>
                  </a:solidFill>
                </a:rPr>
                <a:t>1</a:t>
              </a:r>
            </a:p>
          </p:txBody>
        </p:sp>
        <p:sp>
          <p:nvSpPr>
            <p:cNvPr id="27" name="Shape 158"/>
            <p:cNvSpPr/>
            <p:nvPr/>
          </p:nvSpPr>
          <p:spPr>
            <a:xfrm>
              <a:off x="3921862" y="5669183"/>
              <a:ext cx="1205099" cy="1020799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>
                  <a:solidFill>
                    <a:schemeClr val="lt1"/>
                  </a:solidFill>
                </a:rPr>
                <a:t>Block I</a:t>
              </a:r>
              <a:r>
                <a:rPr lang="en" b="1" baseline="-25000">
                  <a:solidFill>
                    <a:schemeClr val="lt1"/>
                  </a:solidFill>
                </a:rPr>
                <a:t>2</a:t>
              </a:r>
            </a:p>
          </p:txBody>
        </p:sp>
        <p:sp>
          <p:nvSpPr>
            <p:cNvPr id="28" name="Shape 159"/>
            <p:cNvSpPr/>
            <p:nvPr/>
          </p:nvSpPr>
          <p:spPr>
            <a:xfrm>
              <a:off x="5335112" y="5669183"/>
              <a:ext cx="1205099" cy="1020799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>
                  <a:solidFill>
                    <a:schemeClr val="lt1"/>
                  </a:solidFill>
                </a:rPr>
                <a:t>Block I</a:t>
              </a:r>
              <a:r>
                <a:rPr lang="en" b="1" baseline="-25000">
                  <a:solidFill>
                    <a:schemeClr val="lt1"/>
                  </a:solidFill>
                </a:rPr>
                <a:t>3</a:t>
              </a:r>
            </a:p>
          </p:txBody>
        </p:sp>
        <p:sp>
          <p:nvSpPr>
            <p:cNvPr id="29" name="Shape 160"/>
            <p:cNvSpPr/>
            <p:nvPr/>
          </p:nvSpPr>
          <p:spPr>
            <a:xfrm>
              <a:off x="2958351" y="5131750"/>
              <a:ext cx="236700" cy="53399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161"/>
            <p:cNvSpPr/>
            <p:nvPr/>
          </p:nvSpPr>
          <p:spPr>
            <a:xfrm>
              <a:off x="4429801" y="5133466"/>
              <a:ext cx="236700" cy="53399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162"/>
            <p:cNvSpPr/>
            <p:nvPr/>
          </p:nvSpPr>
          <p:spPr>
            <a:xfrm>
              <a:off x="5901251" y="5133483"/>
              <a:ext cx="236700" cy="53399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518452" y="2988083"/>
            <a:ext cx="4088099" cy="2143666"/>
            <a:chOff x="2518452" y="2988083"/>
            <a:chExt cx="4088099" cy="2143666"/>
          </a:xfrm>
        </p:grpSpPr>
        <p:grpSp>
          <p:nvGrpSpPr>
            <p:cNvPr id="35" name="Group 34"/>
            <p:cNvGrpSpPr/>
            <p:nvPr/>
          </p:nvGrpSpPr>
          <p:grpSpPr>
            <a:xfrm>
              <a:off x="2518452" y="2988083"/>
              <a:ext cx="4088099" cy="2143666"/>
              <a:chOff x="2518452" y="2988083"/>
              <a:chExt cx="4088099" cy="2143666"/>
            </a:xfrm>
          </p:grpSpPr>
          <p:sp>
            <p:nvSpPr>
              <p:cNvPr id="23" name="Shape 154"/>
              <p:cNvSpPr/>
              <p:nvPr/>
            </p:nvSpPr>
            <p:spPr>
              <a:xfrm>
                <a:off x="2935476" y="2988083"/>
                <a:ext cx="236700" cy="533999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  <p:grpSp>
            <p:nvGrpSpPr>
              <p:cNvPr id="3" name="Group 2"/>
              <p:cNvGrpSpPr/>
              <p:nvPr/>
            </p:nvGrpSpPr>
            <p:grpSpPr>
              <a:xfrm>
                <a:off x="2518452" y="3179816"/>
                <a:ext cx="4088099" cy="1951933"/>
                <a:chOff x="2518452" y="3179816"/>
                <a:chExt cx="4088099" cy="1951933"/>
              </a:xfrm>
            </p:grpSpPr>
            <p:pic>
              <p:nvPicPr>
                <p:cNvPr id="14" name="Shape 14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3125145" y="3669180"/>
                  <a:ext cx="594427" cy="7892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5" name="Shape 14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2711787" y="4139168"/>
                  <a:ext cx="594427" cy="7892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6" name="Shape 147"/>
                <p:cNvSpPr/>
                <p:nvPr/>
              </p:nvSpPr>
              <p:spPr>
                <a:xfrm>
                  <a:off x="2518452" y="3623749"/>
                  <a:ext cx="1268699" cy="1508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dashDot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pic>
              <p:nvPicPr>
                <p:cNvPr id="17" name="Shape 14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496745" y="3669180"/>
                  <a:ext cx="594427" cy="7892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" name="Shape 14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083387" y="4139168"/>
                  <a:ext cx="594427" cy="7892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9" name="Shape 150"/>
                <p:cNvSpPr/>
                <p:nvPr/>
              </p:nvSpPr>
              <p:spPr>
                <a:xfrm>
                  <a:off x="3890052" y="3623749"/>
                  <a:ext cx="1268699" cy="1508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dashDot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pic>
              <p:nvPicPr>
                <p:cNvPr id="20" name="Shape 15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5944545" y="3669180"/>
                  <a:ext cx="594427" cy="7892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1" name="Shape 15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5531187" y="4139168"/>
                  <a:ext cx="594427" cy="78924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22" name="Shape 153"/>
                <p:cNvSpPr/>
                <p:nvPr/>
              </p:nvSpPr>
              <p:spPr>
                <a:xfrm>
                  <a:off x="5337852" y="3623749"/>
                  <a:ext cx="1268699" cy="1508000"/>
                </a:xfrm>
                <a:prstGeom prst="rect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dashDot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  <p:sp>
              <p:nvSpPr>
                <p:cNvPr id="24" name="Shape 155"/>
                <p:cNvSpPr/>
                <p:nvPr/>
              </p:nvSpPr>
              <p:spPr>
                <a:xfrm>
                  <a:off x="4496751" y="3179816"/>
                  <a:ext cx="236700" cy="342400"/>
                </a:xfrm>
                <a:prstGeom prst="downArrow">
                  <a:avLst>
                    <a:gd name="adj1" fmla="val 50000"/>
                    <a:gd name="adj2" fmla="val 50000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endParaRPr/>
                </a:p>
              </p:txBody>
            </p:sp>
          </p:grpSp>
          <p:sp>
            <p:nvSpPr>
              <p:cNvPr id="25" name="Shape 156"/>
              <p:cNvSpPr/>
              <p:nvPr/>
            </p:nvSpPr>
            <p:spPr>
              <a:xfrm>
                <a:off x="5927338" y="2988083"/>
                <a:ext cx="236700" cy="533999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endParaRPr/>
              </a:p>
            </p:txBody>
          </p:sp>
        </p:grpSp>
        <p:sp>
          <p:nvSpPr>
            <p:cNvPr id="32" name="Shape 163"/>
            <p:cNvSpPr txBox="1"/>
            <p:nvPr/>
          </p:nvSpPr>
          <p:spPr>
            <a:xfrm>
              <a:off x="4989227" y="3166099"/>
              <a:ext cx="961199" cy="31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/>
                <a:t>epoch i</a:t>
              </a:r>
            </a:p>
          </p:txBody>
        </p:sp>
        <p:sp>
          <p:nvSpPr>
            <p:cNvPr id="33" name="Shape 164"/>
            <p:cNvSpPr txBox="1"/>
            <p:nvPr/>
          </p:nvSpPr>
          <p:spPr>
            <a:xfrm>
              <a:off x="3312827" y="3166099"/>
              <a:ext cx="961199" cy="3136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dirty="0"/>
                <a:t>epoch 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4860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Nodes, </a:t>
            </a:r>
            <a:r>
              <a:rPr lang="en-US" dirty="0"/>
              <a:t>M</a:t>
            </a:r>
            <a:r>
              <a:rPr lang="en-US" dirty="0" smtClean="0"/>
              <a:t>ore transactions</a:t>
            </a:r>
            <a:endParaRPr lang="en-US" dirty="0"/>
          </a:p>
        </p:txBody>
      </p:sp>
      <p:pic>
        <p:nvPicPr>
          <p:cNvPr id="5" name="Content Placeholder 4" descr="elastico-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1355" b="-61355"/>
          <a:stretch>
            <a:fillRect/>
          </a:stretch>
        </p:blipFill>
        <p:spPr>
          <a:xfrm>
            <a:off x="457200" y="1752628"/>
            <a:ext cx="8229600" cy="46910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17</a:t>
            </a:fld>
            <a:endParaRPr lang="en-US"/>
          </a:p>
        </p:txBody>
      </p:sp>
      <p:pic>
        <p:nvPicPr>
          <p:cNvPr id="7" name="Picture 6" descr="elastico-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1" y="1076848"/>
            <a:ext cx="8132064" cy="2032084"/>
          </a:xfrm>
          <a:prstGeom prst="rect">
            <a:avLst/>
          </a:prstGeom>
        </p:spPr>
      </p:pic>
      <p:pic>
        <p:nvPicPr>
          <p:cNvPr id="8" name="Picture 7" descr="elastico-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01" y="5162152"/>
            <a:ext cx="8455152" cy="157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75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On-</a:t>
            </a:r>
            <a:r>
              <a:rPr lang="en-US" dirty="0"/>
              <a:t>g</a:t>
            </a:r>
            <a:r>
              <a:rPr lang="en-US" dirty="0" smtClean="0"/>
              <a:t>oing Projects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609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ndex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066" y="3678764"/>
            <a:ext cx="3321182" cy="2239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On-going </a:t>
            </a:r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5798"/>
            <a:ext cx="8507048" cy="469036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RD2. </a:t>
            </a:r>
            <a:r>
              <a:rPr lang="en-US" dirty="0" err="1" smtClean="0"/>
              <a:t>SgxMixer</a:t>
            </a:r>
            <a:r>
              <a:rPr lang="en-US" dirty="0" smtClean="0"/>
              <a:t>: An </a:t>
            </a:r>
            <a:r>
              <a:rPr lang="en-US" dirty="0" err="1" smtClean="0"/>
              <a:t>IntelSGX</a:t>
            </a:r>
            <a:r>
              <a:rPr lang="en-US" dirty="0" smtClean="0"/>
              <a:t>-based mixer for Bitcoin transactions</a:t>
            </a:r>
          </a:p>
          <a:p>
            <a:pPr lvl="1"/>
            <a:r>
              <a:rPr lang="en-US" dirty="0" smtClean="0"/>
              <a:t>A practical, efficient mixing protocol for Bitcoin transactions</a:t>
            </a:r>
          </a:p>
          <a:p>
            <a:pPr lvl="1"/>
            <a:r>
              <a:rPr lang="en-US" dirty="0" smtClean="0"/>
              <a:t>Guarantee transaction privacy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19</a:t>
            </a:fld>
            <a:endParaRPr lang="en-US"/>
          </a:p>
        </p:txBody>
      </p:sp>
      <mc:AlternateContent xmlns:mc="http://schemas.openxmlformats.org/markup-compatibility/2006">
        <mc:Choice xmlns:iact="http://schemas.microsoft.com/office/powerpoint/2014/inkAction" xmlns:p14="http://schemas.microsoft.com/office/powerpoint/2010/main" xmlns="" Requires="p14 iact">
          <p:contentPart p14:bwMode="auto" r:id="rId8">
            <p14:nvContentPartPr>
              <p14:cNvPr id="6" name="Ink 5"/>
              <p14:cNvContentPartPr/>
              <p14:nvPr>
                <p:custDataLst>
                  <p:tags r:id="rId9"/>
                </p:custDataLst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475553" y="857389"/>
              <a:ext cx="36706" cy="36696"/>
            </p14:xfrm>
          </p:contentPart>
        </mc:Choice>
        <mc:Fallback>
          <p:pic>
            <p:nvPicPr>
              <p:cNvPr id="6" name="Ink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15906" y="797758"/>
                <a:ext cx="157530" cy="157487"/>
              </a:xfrm>
              <a:prstGeom prst="rect">
                <a:avLst/>
              </a:prstGeom>
            </p:spPr>
          </p:pic>
        </mc:Fallback>
      </mc:AlternateContent>
      <p:sp>
        <p:nvSpPr>
          <p:cNvPr id="7" name="Rounded Rectangle 6"/>
          <p:cNvSpPr/>
          <p:nvPr/>
        </p:nvSpPr>
        <p:spPr>
          <a:xfrm>
            <a:off x="6553200" y="5306430"/>
            <a:ext cx="1515401" cy="76371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Intel SGX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293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29"/>
    </mc:Choice>
    <mc:Fallback xmlns="">
      <p:transition spd="slow" advTm="9742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oc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214" y="1233105"/>
            <a:ext cx="3315116" cy="1838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year PhD student</a:t>
            </a:r>
          </a:p>
          <a:p>
            <a:pPr lvl="1"/>
            <a:r>
              <a:rPr lang="en-US" dirty="0" smtClean="0"/>
              <a:t>School of Computing, NUS</a:t>
            </a:r>
          </a:p>
          <a:p>
            <a:pPr lvl="1"/>
            <a:r>
              <a:rPr lang="en-US" dirty="0" smtClean="0"/>
              <a:t>Advisor: Dr. </a:t>
            </a:r>
            <a:r>
              <a:rPr lang="en-US" dirty="0" err="1" smtClean="0"/>
              <a:t>Prateek</a:t>
            </a:r>
            <a:r>
              <a:rPr lang="en-US" dirty="0" smtClean="0"/>
              <a:t> </a:t>
            </a:r>
            <a:r>
              <a:rPr lang="en-US" dirty="0" err="1" smtClean="0"/>
              <a:t>Saxena</a:t>
            </a:r>
            <a:endParaRPr lang="en-US" dirty="0" smtClean="0"/>
          </a:p>
          <a:p>
            <a:pPr lvl="1"/>
            <a:r>
              <a:rPr lang="en-US" dirty="0"/>
              <a:t>President Graduate </a:t>
            </a:r>
            <a:r>
              <a:rPr lang="en-US" dirty="0" smtClean="0"/>
              <a:t>Fellowship</a:t>
            </a:r>
          </a:p>
          <a:p>
            <a:r>
              <a:rPr lang="en-US" dirty="0" smtClean="0"/>
              <a:t>Czar for Bitcoin Research Club at NUS</a:t>
            </a:r>
          </a:p>
          <a:p>
            <a:r>
              <a:rPr lang="en-US" dirty="0" smtClean="0"/>
              <a:t>Before PhD</a:t>
            </a:r>
          </a:p>
          <a:p>
            <a:pPr lvl="1"/>
            <a:r>
              <a:rPr lang="en-US" dirty="0" smtClean="0"/>
              <a:t>Bachelor of Computer Science</a:t>
            </a:r>
          </a:p>
          <a:p>
            <a:pPr lvl="2"/>
            <a:r>
              <a:rPr lang="en-US" dirty="0" smtClean="0"/>
              <a:t>Vietnam National University, Hanoi</a:t>
            </a:r>
          </a:p>
          <a:p>
            <a:pPr lvl="2"/>
            <a:r>
              <a:rPr lang="en-US" dirty="0" smtClean="0"/>
              <a:t>First class honor, salutatorian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9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194"/>
    </mc:Choice>
    <mc:Fallback xmlns="">
      <p:transition spd="slow" advTm="3419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On-going Projects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435797"/>
            <a:ext cx="5691712" cy="504828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RD2.</a:t>
            </a:r>
            <a:r>
              <a:rPr lang="en-US" dirty="0" smtClean="0"/>
              <a:t> </a:t>
            </a:r>
            <a:r>
              <a:rPr lang="en-US" dirty="0" err="1" smtClean="0"/>
              <a:t>DeSybil</a:t>
            </a:r>
            <a:r>
              <a:rPr lang="en-US" dirty="0" smtClean="0"/>
              <a:t>: Establish Secure P2P Connections In Open Network </a:t>
            </a:r>
          </a:p>
          <a:p>
            <a:pPr lvl="1"/>
            <a:r>
              <a:rPr lang="en-US" dirty="0" smtClean="0"/>
              <a:t>Allow nodes in open network to find and connect to each other securely</a:t>
            </a:r>
            <a:endParaRPr lang="en-US" dirty="0" smtClean="0">
              <a:hlinkClick r:id="rId3"/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RD2. </a:t>
            </a:r>
            <a:r>
              <a:rPr lang="en-US" dirty="0" smtClean="0"/>
              <a:t>TrueBit</a:t>
            </a:r>
            <a:r>
              <a:rPr lang="en-US" dirty="0"/>
              <a:t>: Verification for </a:t>
            </a:r>
            <a:r>
              <a:rPr lang="en-US" dirty="0" smtClean="0"/>
              <a:t>Blockchains</a:t>
            </a:r>
            <a:endParaRPr lang="en-US" i="1" dirty="0"/>
          </a:p>
          <a:p>
            <a:pPr lvl="1"/>
            <a:r>
              <a:rPr lang="en-US" dirty="0"/>
              <a:t>Reduce verification cost for </a:t>
            </a:r>
            <a:r>
              <a:rPr lang="en-US" dirty="0" smtClean="0"/>
              <a:t>blockchains</a:t>
            </a:r>
          </a:p>
          <a:p>
            <a:pPr lvl="1"/>
            <a:r>
              <a:rPr lang="en-US" dirty="0" smtClean="0"/>
              <a:t>Received $10k from </a:t>
            </a:r>
            <a:r>
              <a:rPr lang="en-US" dirty="0" err="1" smtClean="0"/>
              <a:t>WanXiang</a:t>
            </a:r>
            <a:r>
              <a:rPr lang="en-US" dirty="0" smtClean="0"/>
              <a:t> Blockchain Lab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 descr="bitcoin-pool-mining-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701" y="1435798"/>
            <a:ext cx="3140462" cy="2690329"/>
          </a:xfrm>
          <a:prstGeom prst="rect">
            <a:avLst/>
          </a:prstGeom>
        </p:spPr>
      </p:pic>
      <p:pic>
        <p:nvPicPr>
          <p:cNvPr id="8" name="Picture 7" descr="icon-verif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65" y="3945114"/>
            <a:ext cx="2290103" cy="21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882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388"/>
    </mc:Choice>
    <mc:Fallback xmlns="">
      <p:transition spd="slow" advTm="893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On-going Projects 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RD3. </a:t>
            </a:r>
            <a:r>
              <a:rPr lang="en-US" dirty="0" err="1" smtClean="0"/>
              <a:t>SmartPool</a:t>
            </a:r>
            <a:r>
              <a:rPr lang="en-US" dirty="0" smtClean="0"/>
              <a:t>: A </a:t>
            </a:r>
            <a:r>
              <a:rPr lang="en-US" dirty="0" err="1" smtClean="0"/>
              <a:t>decentalized</a:t>
            </a:r>
            <a:r>
              <a:rPr lang="en-US" dirty="0" smtClean="0"/>
              <a:t> pooled mining</a:t>
            </a:r>
          </a:p>
          <a:p>
            <a:pPr lvl="1"/>
            <a:r>
              <a:rPr lang="en-US" dirty="0" smtClean="0"/>
              <a:t>Pooled mining</a:t>
            </a:r>
          </a:p>
          <a:p>
            <a:pPr lvl="2"/>
            <a:r>
              <a:rPr lang="en-US" dirty="0" smtClean="0"/>
              <a:t>Reduces variance in reward</a:t>
            </a:r>
          </a:p>
          <a:p>
            <a:pPr lvl="2"/>
            <a:r>
              <a:rPr lang="en-US" dirty="0" smtClean="0"/>
              <a:t>But decreases decentralization</a:t>
            </a:r>
          </a:p>
          <a:p>
            <a:pPr lvl="1"/>
            <a:r>
              <a:rPr lang="en-US" dirty="0" smtClean="0"/>
              <a:t>Using smart contract to build decentralized mining pools</a:t>
            </a:r>
          </a:p>
          <a:p>
            <a:pPr lvl="2"/>
            <a:r>
              <a:rPr lang="en-US" dirty="0" smtClean="0"/>
              <a:t>Low variance</a:t>
            </a:r>
          </a:p>
          <a:p>
            <a:pPr lvl="2"/>
            <a:r>
              <a:rPr lang="en-US" dirty="0" smtClean="0"/>
              <a:t>Highly decentralized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p2pool-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230" y="3870725"/>
            <a:ext cx="3989573" cy="286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3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50"/>
    </mc:Choice>
    <mc:Fallback xmlns="">
      <p:transition spd="slow" advTm="5165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Rely more on hardware</a:t>
            </a:r>
            <a:endParaRPr lang="en-US" dirty="0"/>
          </a:p>
          <a:p>
            <a:r>
              <a:rPr lang="en-US" dirty="0"/>
              <a:t>Use different consensus protocols</a:t>
            </a:r>
          </a:p>
          <a:p>
            <a:r>
              <a:rPr lang="en-US" dirty="0" smtClean="0"/>
              <a:t>Combining </a:t>
            </a:r>
            <a:r>
              <a:rPr lang="en-US" dirty="0"/>
              <a:t>techniques from different fields</a:t>
            </a:r>
          </a:p>
          <a:p>
            <a:pPr lvl="1"/>
            <a:r>
              <a:rPr lang="en-US" dirty="0"/>
              <a:t>Programming language, distributed system, applied crypto, etc</a:t>
            </a:r>
            <a:r>
              <a:rPr lang="en-US" dirty="0" smtClean="0"/>
              <a:t>.</a:t>
            </a:r>
          </a:p>
          <a:p>
            <a:r>
              <a:rPr lang="en-US" dirty="0" smtClean="0"/>
              <a:t>More applications</a:t>
            </a:r>
          </a:p>
          <a:p>
            <a:pPr lvl="1"/>
            <a:r>
              <a:rPr lang="en-US" dirty="0" smtClean="0"/>
              <a:t>Public &amp; private settings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429"/>
    </mc:Choice>
    <mc:Fallback xmlns="">
      <p:transition spd="slow" advTm="9742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Published Papers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lvl="1" indent="-514350">
              <a:buFont typeface="+mj-lt"/>
              <a:buAutoNum type="arabicPeriod"/>
            </a:pPr>
            <a:r>
              <a:rPr lang="en-US" dirty="0" smtClean="0"/>
              <a:t>Making </a:t>
            </a:r>
            <a:r>
              <a:rPr lang="en-US" dirty="0"/>
              <a:t>Smart Contract Smarter [</a:t>
            </a:r>
            <a:r>
              <a:rPr lang="en-US" dirty="0">
                <a:solidFill>
                  <a:srgbClr val="FF0000"/>
                </a:solidFill>
              </a:rPr>
              <a:t>CCS </a:t>
            </a:r>
            <a:r>
              <a:rPr lang="uk-UA" dirty="0">
                <a:solidFill>
                  <a:srgbClr val="FF0000"/>
                </a:solidFill>
              </a:rPr>
              <a:t>’</a:t>
            </a:r>
            <a:r>
              <a:rPr lang="en-US" dirty="0">
                <a:solidFill>
                  <a:srgbClr val="FF0000"/>
                </a:solidFill>
              </a:rPr>
              <a:t>16, </a:t>
            </a:r>
            <a:r>
              <a:rPr lang="en-US" i="1" dirty="0"/>
              <a:t>Loi </a:t>
            </a:r>
            <a:r>
              <a:rPr lang="en-US" i="1" dirty="0" err="1"/>
              <a:t>Luu</a:t>
            </a:r>
            <a:r>
              <a:rPr lang="en-US" i="1" dirty="0"/>
              <a:t> et al.</a:t>
            </a:r>
            <a:r>
              <a:rPr lang="en-US" dirty="0" smtClean="0"/>
              <a:t>]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Secure </a:t>
            </a:r>
            <a:r>
              <a:rPr lang="en-US" dirty="0" err="1"/>
              <a:t>Sharding</a:t>
            </a:r>
            <a:r>
              <a:rPr lang="en-US" dirty="0"/>
              <a:t> Protocol </a:t>
            </a:r>
            <a:r>
              <a:rPr lang="en-US" dirty="0" smtClean="0"/>
              <a:t>For Open </a:t>
            </a:r>
            <a:r>
              <a:rPr lang="en-US" dirty="0"/>
              <a:t>Blockchains [</a:t>
            </a:r>
            <a:r>
              <a:rPr lang="en-US" dirty="0">
                <a:solidFill>
                  <a:srgbClr val="FF0000"/>
                </a:solidFill>
              </a:rPr>
              <a:t>CCS </a:t>
            </a:r>
            <a:r>
              <a:rPr lang="uk-UA" dirty="0">
                <a:solidFill>
                  <a:srgbClr val="FF0000"/>
                </a:solidFill>
              </a:rPr>
              <a:t>’</a:t>
            </a:r>
            <a:r>
              <a:rPr lang="en-US" dirty="0">
                <a:solidFill>
                  <a:srgbClr val="FF0000"/>
                </a:solidFill>
              </a:rPr>
              <a:t>16, </a:t>
            </a:r>
            <a:r>
              <a:rPr lang="en-US" i="1" dirty="0"/>
              <a:t>Loi </a:t>
            </a:r>
            <a:r>
              <a:rPr lang="en-US" i="1" dirty="0" err="1"/>
              <a:t>Luu</a:t>
            </a:r>
            <a:r>
              <a:rPr lang="en-US" i="1" dirty="0"/>
              <a:t> et al.</a:t>
            </a:r>
            <a:r>
              <a:rPr lang="en-US" i="1" dirty="0" smtClean="0"/>
              <a:t>]</a:t>
            </a:r>
            <a:endParaRPr lang="en-US" dirty="0"/>
          </a:p>
          <a:p>
            <a:pPr marL="514350" lvl="1" indent="-514350">
              <a:buFont typeface="+mj-lt"/>
              <a:buAutoNum type="arabicPeriod"/>
            </a:pPr>
            <a:r>
              <a:rPr lang="en-US" dirty="0" smtClean="0"/>
              <a:t>Demystifying </a:t>
            </a:r>
            <a:r>
              <a:rPr lang="en-US" dirty="0"/>
              <a:t>incentives in the consensus computer </a:t>
            </a:r>
            <a:r>
              <a:rPr lang="en-US" dirty="0" smtClean="0"/>
              <a:t>[</a:t>
            </a:r>
            <a:r>
              <a:rPr lang="en-US" dirty="0" smtClean="0">
                <a:solidFill>
                  <a:srgbClr val="FF0000"/>
                </a:solidFill>
              </a:rPr>
              <a:t>CCS </a:t>
            </a:r>
            <a:r>
              <a:rPr lang="uk-UA" dirty="0">
                <a:solidFill>
                  <a:srgbClr val="FF0000"/>
                </a:solidFill>
              </a:rPr>
              <a:t>’</a:t>
            </a:r>
            <a:r>
              <a:rPr lang="en-US" dirty="0" smtClean="0">
                <a:solidFill>
                  <a:srgbClr val="FF0000"/>
                </a:solidFill>
              </a:rPr>
              <a:t>15, </a:t>
            </a:r>
            <a:r>
              <a:rPr lang="en-US" i="1" dirty="0"/>
              <a:t>Loi </a:t>
            </a:r>
            <a:r>
              <a:rPr lang="en-US" i="1" dirty="0" err="1" smtClean="0"/>
              <a:t>Luu</a:t>
            </a:r>
            <a:r>
              <a:rPr lang="en-US" i="1" dirty="0" smtClean="0"/>
              <a:t> et al</a:t>
            </a:r>
            <a:r>
              <a:rPr lang="en-US" sz="2000" i="1" dirty="0" smtClean="0"/>
              <a:t>.</a:t>
            </a:r>
            <a:r>
              <a:rPr lang="en-US" dirty="0" smtClean="0"/>
              <a:t>]</a:t>
            </a:r>
            <a:endParaRPr lang="en-US" sz="2200" dirty="0"/>
          </a:p>
          <a:p>
            <a:pPr marL="514350" lvl="1" indent="-514350">
              <a:buFont typeface="+mj-lt"/>
              <a:buAutoNum type="arabicPeriod"/>
            </a:pPr>
            <a:r>
              <a:rPr lang="en-US" dirty="0" smtClean="0"/>
              <a:t>On Power Splitting Games in Distributed Computation: The Case of Bitcoin Pooled Mining </a:t>
            </a:r>
            <a:r>
              <a:rPr lang="en-US" sz="2600" dirty="0" smtClean="0"/>
              <a:t>[</a:t>
            </a:r>
            <a:r>
              <a:rPr lang="en-US" dirty="0" smtClean="0">
                <a:solidFill>
                  <a:srgbClr val="FF0000"/>
                </a:solidFill>
              </a:rPr>
              <a:t>CSF </a:t>
            </a:r>
            <a:r>
              <a:rPr lang="uk-UA" dirty="0" smtClean="0">
                <a:solidFill>
                  <a:srgbClr val="FF0000"/>
                </a:solidFill>
              </a:rPr>
              <a:t>’</a:t>
            </a:r>
            <a:r>
              <a:rPr lang="en-US" dirty="0" smtClean="0">
                <a:solidFill>
                  <a:srgbClr val="FF0000"/>
                </a:solidFill>
              </a:rPr>
              <a:t>15, </a:t>
            </a:r>
            <a:r>
              <a:rPr lang="en-US" i="1" dirty="0" smtClean="0">
                <a:solidFill>
                  <a:srgbClr val="000000"/>
                </a:solidFill>
              </a:rPr>
              <a:t>Loi </a:t>
            </a:r>
            <a:r>
              <a:rPr lang="en-US" i="1" dirty="0" err="1" smtClean="0">
                <a:solidFill>
                  <a:srgbClr val="000000"/>
                </a:solidFill>
              </a:rPr>
              <a:t>Luu</a:t>
            </a:r>
            <a:r>
              <a:rPr lang="en-US" i="1" dirty="0" smtClean="0">
                <a:solidFill>
                  <a:srgbClr val="000000"/>
                </a:solidFill>
              </a:rPr>
              <a:t> et al.</a:t>
            </a:r>
            <a:r>
              <a:rPr lang="en-US" sz="2600" dirty="0" smtClean="0"/>
              <a:t>]</a:t>
            </a:r>
          </a:p>
          <a:p>
            <a:pPr marL="514350" lvl="1" indent="-51435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dirty="0"/>
              <a:t>Model Counter for Constraints Over Unbounded Strings [</a:t>
            </a:r>
            <a:r>
              <a:rPr lang="en-US" dirty="0">
                <a:solidFill>
                  <a:srgbClr val="FF0000"/>
                </a:solidFill>
              </a:rPr>
              <a:t>PLDI </a:t>
            </a:r>
            <a:r>
              <a:rPr lang="uk-UA" dirty="0">
                <a:solidFill>
                  <a:srgbClr val="FF0000"/>
                </a:solidFill>
              </a:rPr>
              <a:t>’</a:t>
            </a:r>
            <a:r>
              <a:rPr lang="en-US" dirty="0" smtClean="0">
                <a:solidFill>
                  <a:srgbClr val="FF0000"/>
                </a:solidFill>
              </a:rPr>
              <a:t>14, </a:t>
            </a:r>
            <a:r>
              <a:rPr lang="en-US" dirty="0" smtClean="0">
                <a:solidFill>
                  <a:srgbClr val="000000"/>
                </a:solidFill>
              </a:rPr>
              <a:t>Loi </a:t>
            </a:r>
            <a:r>
              <a:rPr lang="en-US" dirty="0" err="1" smtClean="0">
                <a:solidFill>
                  <a:srgbClr val="000000"/>
                </a:solidFill>
              </a:rPr>
              <a:t>Luu</a:t>
            </a:r>
            <a:r>
              <a:rPr lang="en-US" dirty="0" smtClean="0">
                <a:solidFill>
                  <a:srgbClr val="000000"/>
                </a:solidFill>
              </a:rPr>
              <a:t> et al.</a:t>
            </a:r>
            <a:r>
              <a:rPr lang="en-US" dirty="0" smtClean="0"/>
              <a:t>]</a:t>
            </a:r>
            <a:endParaRPr lang="en-US" sz="2800" dirty="0" smtClean="0"/>
          </a:p>
          <a:p>
            <a:pPr marL="742950" lvl="2" indent="-342900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7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91"/>
    </mc:Choice>
    <mc:Fallback xmlns="">
      <p:transition spd="slow" advTm="5279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55110"/>
            <a:ext cx="7772400" cy="1470025"/>
          </a:xfrm>
        </p:spPr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789325" y="3468408"/>
            <a:ext cx="6400800" cy="2107177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hlinkClick r:id="rId2"/>
              </a:rPr>
              <a:t>https://comp.nus.edu.sg/~loiluu</a:t>
            </a:r>
            <a:r>
              <a:rPr lang="en-US" dirty="0" smtClean="0"/>
              <a:t> </a:t>
            </a:r>
          </a:p>
          <a:p>
            <a:pPr algn="l"/>
            <a:r>
              <a:rPr lang="en-US" dirty="0" smtClean="0">
                <a:hlinkClick r:id="rId3"/>
              </a:rPr>
              <a:t>loiluu@comp.nus.edu.sg</a:t>
            </a:r>
            <a:r>
              <a:rPr lang="en-US" dirty="0" smtClean="0"/>
              <a:t> </a:t>
            </a:r>
          </a:p>
          <a:p>
            <a:pPr algn="l"/>
            <a:r>
              <a:rPr lang="en-US" dirty="0" smtClean="0">
                <a:hlinkClick r:id="rId4"/>
              </a:rPr>
              <a:t>https://github.com/loiluu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 descr="Graphicloads-100-Flat-Email-2.ic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85" y="4094320"/>
            <a:ext cx="491557" cy="491557"/>
          </a:xfrm>
          <a:prstGeom prst="rect">
            <a:avLst/>
          </a:prstGeom>
        </p:spPr>
      </p:pic>
      <p:pic>
        <p:nvPicPr>
          <p:cNvPr id="5" name="Picture 4" descr="github-51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77" y="4703248"/>
            <a:ext cx="554810" cy="554810"/>
          </a:xfrm>
          <a:prstGeom prst="rect">
            <a:avLst/>
          </a:prstGeom>
        </p:spPr>
      </p:pic>
      <p:pic>
        <p:nvPicPr>
          <p:cNvPr id="7" name="Picture 6" descr="hom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786" y="3434984"/>
            <a:ext cx="499856" cy="49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2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74"/>
    </mc:Choice>
    <mc:Fallback xmlns="">
      <p:transition spd="slow" advTm="787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Interest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5798"/>
            <a:ext cx="5451656" cy="4690366"/>
          </a:xfrm>
        </p:spPr>
        <p:txBody>
          <a:bodyPr>
            <a:normAutofit/>
          </a:bodyPr>
          <a:lstStyle/>
          <a:p>
            <a:r>
              <a:rPr lang="en-US" dirty="0" smtClean="0"/>
              <a:t>Topic of interests</a:t>
            </a:r>
            <a:endParaRPr lang="en-US" dirty="0"/>
          </a:p>
          <a:p>
            <a:pPr lvl="1"/>
            <a:r>
              <a:rPr lang="en-US" dirty="0"/>
              <a:t>Cryptocurrencies, </a:t>
            </a:r>
            <a:r>
              <a:rPr lang="en-US" dirty="0" smtClean="0"/>
              <a:t>blockchains, consensus </a:t>
            </a:r>
            <a:r>
              <a:rPr lang="en-US" dirty="0"/>
              <a:t>protocols in distributed system</a:t>
            </a:r>
          </a:p>
          <a:p>
            <a:pPr lvl="1"/>
            <a:r>
              <a:rPr lang="en-US" dirty="0"/>
              <a:t>Applied cryptography &amp; Programming </a:t>
            </a:r>
            <a:r>
              <a:rPr lang="en-US" dirty="0" smtClean="0"/>
              <a:t>languages</a:t>
            </a:r>
          </a:p>
          <a:p>
            <a:r>
              <a:rPr lang="en-US" dirty="0" smtClean="0"/>
              <a:t>Goals</a:t>
            </a:r>
          </a:p>
          <a:p>
            <a:pPr lvl="1"/>
            <a:r>
              <a:rPr lang="en-US" dirty="0" smtClean="0"/>
              <a:t>Design secure, scalable and efficient blockchain protocols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Bitcoin.cryptocurrency_blog_main_horizontal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12438" r="14481" b="18726"/>
          <a:stretch/>
        </p:blipFill>
        <p:spPr>
          <a:xfrm>
            <a:off x="6038905" y="1435798"/>
            <a:ext cx="2870398" cy="2079473"/>
          </a:xfrm>
          <a:prstGeom prst="rect">
            <a:avLst/>
          </a:prstGeom>
        </p:spPr>
      </p:pic>
      <p:pic>
        <p:nvPicPr>
          <p:cNvPr id="6" name="Picture 5" descr="infox_img0_thumb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905" y="3809743"/>
            <a:ext cx="2794087" cy="209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87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21"/>
    </mc:Choice>
    <mc:Fallback xmlns="">
      <p:transition spd="slow" advTm="3472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/>
            <a:r>
              <a:rPr lang="en-US" sz="4000" dirty="0" smtClean="0"/>
              <a:t>Blockchain: Distributing </a:t>
            </a:r>
            <a:r>
              <a:rPr lang="en-US" sz="4000" dirty="0"/>
              <a:t>Trust &amp; Enforcing </a:t>
            </a:r>
            <a:r>
              <a:rPr lang="en-US" sz="4000" dirty="0" smtClean="0"/>
              <a:t>Neutrality</a:t>
            </a:r>
            <a:endParaRPr lang="en-US" sz="40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1" name="Content Placeholder 40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426185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Problems:</a:t>
            </a:r>
          </a:p>
          <a:p>
            <a:pPr lvl="1"/>
            <a:r>
              <a:rPr lang="en-US" dirty="0" smtClean="0"/>
              <a:t>Single point of Failure</a:t>
            </a:r>
          </a:p>
          <a:p>
            <a:pPr lvl="1"/>
            <a:r>
              <a:rPr lang="en-US" dirty="0" smtClean="0"/>
              <a:t>Mutability / Forgery of Records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426185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Properties</a:t>
            </a:r>
          </a:p>
          <a:p>
            <a:pPr lvl="1"/>
            <a:r>
              <a:rPr lang="en-US" dirty="0" smtClean="0"/>
              <a:t>Verifiability</a:t>
            </a:r>
          </a:p>
          <a:p>
            <a:pPr lvl="1"/>
            <a:r>
              <a:rPr lang="en-US" dirty="0" smtClean="0"/>
              <a:t>Immutability</a:t>
            </a:r>
          </a:p>
          <a:p>
            <a:pPr lvl="1"/>
            <a:r>
              <a:rPr lang="en-US" dirty="0"/>
              <a:t>R</a:t>
            </a:r>
            <a:r>
              <a:rPr lang="en-US" dirty="0" smtClean="0"/>
              <a:t>esilience</a:t>
            </a:r>
            <a:endParaRPr lang="en-US" dirty="0"/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566674" y="1508888"/>
            <a:ext cx="0" cy="5092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8153" y="1321989"/>
            <a:ext cx="2786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Centralized Operator</a:t>
            </a:r>
            <a:endParaRPr lang="en-SG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486400" y="1321989"/>
            <a:ext cx="3243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Decentralized </a:t>
            </a:r>
            <a:r>
              <a:rPr lang="en-US" sz="2400" dirty="0"/>
              <a:t>Operators</a:t>
            </a:r>
            <a:endParaRPr lang="en-SG" sz="24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260831" y="1771315"/>
            <a:ext cx="3778665" cy="3589946"/>
            <a:chOff x="336135" y="2316622"/>
            <a:chExt cx="3778665" cy="3589946"/>
          </a:xfrm>
        </p:grpSpPr>
        <p:sp>
          <p:nvSpPr>
            <p:cNvPr id="13" name="Oval 12"/>
            <p:cNvSpPr/>
            <p:nvPr/>
          </p:nvSpPr>
          <p:spPr>
            <a:xfrm>
              <a:off x="381000" y="3162300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P6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36135" y="4636450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P5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989301" y="5373168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P4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352800" y="4636450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P3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352800" y="3204672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P2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989301" y="2316622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P1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pic>
          <p:nvPicPr>
            <p:cNvPr id="26" name="Picture 10" descr="https://encrypted-tbn0.gstatic.com/images?q=tbn:ANd9GcR65-nFSvz21BypNoMPkXofOTQMsqpwfNf_X6x4h7Gpbd0DNIjk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84502" y="3381267"/>
              <a:ext cx="1303501" cy="1130422"/>
            </a:xfrm>
            <a:prstGeom prst="rect">
              <a:avLst/>
            </a:prstGeom>
            <a:noFill/>
          </p:spPr>
        </p:pic>
        <p:cxnSp>
          <p:nvCxnSpPr>
            <p:cNvPr id="15" name="Straight Arrow Connector 14"/>
            <p:cNvCxnSpPr/>
            <p:nvPr/>
          </p:nvCxnSpPr>
          <p:spPr>
            <a:xfrm flipH="1">
              <a:off x="2942176" y="3659957"/>
              <a:ext cx="456450" cy="188143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2988003" y="4495800"/>
              <a:ext cx="364797" cy="228600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2356192" y="4724400"/>
              <a:ext cx="14109" cy="445450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1219200" y="4495801"/>
              <a:ext cx="381000" cy="228599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219200" y="3511489"/>
              <a:ext cx="381000" cy="226583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377044" y="2946081"/>
              <a:ext cx="0" cy="432437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5029200" y="1783654"/>
            <a:ext cx="3778665" cy="3611434"/>
            <a:chOff x="5029200" y="1646366"/>
            <a:chExt cx="3778665" cy="3611434"/>
          </a:xfrm>
        </p:grpSpPr>
        <p:sp>
          <p:nvSpPr>
            <p:cNvPr id="44" name="Oval 43"/>
            <p:cNvSpPr/>
            <p:nvPr/>
          </p:nvSpPr>
          <p:spPr>
            <a:xfrm>
              <a:off x="5074065" y="2513532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P6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029200" y="3987682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P5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682366" y="4724400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P4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8045865" y="3987682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P3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045865" y="2555904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P2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6682366" y="1646366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P1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/>
            <p:cNvCxnSpPr>
              <a:stCxn id="48" idx="2"/>
              <a:endCxn id="44" idx="6"/>
            </p:cNvCxnSpPr>
            <p:nvPr/>
          </p:nvCxnSpPr>
          <p:spPr>
            <a:xfrm flipH="1" flipV="1">
              <a:off x="5836065" y="2780232"/>
              <a:ext cx="2209800" cy="42372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7" idx="1"/>
            </p:cNvCxnSpPr>
            <p:nvPr/>
          </p:nvCxnSpPr>
          <p:spPr>
            <a:xfrm flipH="1" flipV="1">
              <a:off x="5836065" y="2942185"/>
              <a:ext cx="2321392" cy="1123612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 flipV="1">
              <a:off x="7063366" y="2201254"/>
              <a:ext cx="6744" cy="2510808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48" idx="3"/>
            </p:cNvCxnSpPr>
            <p:nvPr/>
          </p:nvCxnSpPr>
          <p:spPr>
            <a:xfrm flipV="1">
              <a:off x="5791200" y="3011189"/>
              <a:ext cx="2366257" cy="1166405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4" idx="5"/>
            </p:cNvCxnSpPr>
            <p:nvPr/>
          </p:nvCxnSpPr>
          <p:spPr>
            <a:xfrm>
              <a:off x="5724473" y="2968817"/>
              <a:ext cx="1209727" cy="1743244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endCxn id="45" idx="7"/>
            </p:cNvCxnSpPr>
            <p:nvPr/>
          </p:nvCxnSpPr>
          <p:spPr>
            <a:xfrm flipH="1">
              <a:off x="5679608" y="2188915"/>
              <a:ext cx="1254592" cy="1876882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endCxn id="45" idx="6"/>
            </p:cNvCxnSpPr>
            <p:nvPr/>
          </p:nvCxnSpPr>
          <p:spPr>
            <a:xfrm flipH="1" flipV="1">
              <a:off x="5791200" y="4254382"/>
              <a:ext cx="2255644" cy="21218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48" idx="4"/>
            </p:cNvCxnSpPr>
            <p:nvPr/>
          </p:nvCxnSpPr>
          <p:spPr>
            <a:xfrm flipH="1">
              <a:off x="7239000" y="3089304"/>
              <a:ext cx="1187865" cy="1713211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7239000" y="2157032"/>
              <a:ext cx="1094091" cy="1864543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8602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  <p:bldP spid="12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Blockchains: A Paranoid Level of Distribution in </a:t>
            </a:r>
            <a:r>
              <a:rPr lang="en-US" dirty="0" smtClean="0"/>
              <a:t>Trust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148987" y="1604304"/>
            <a:ext cx="2932568" cy="88431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Classical Distributed Systems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2105334" y="1637739"/>
            <a:ext cx="16709" cy="452882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081555" y="1704591"/>
            <a:ext cx="16709" cy="4528828"/>
          </a:xfrm>
          <a:prstGeom prst="lin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90223" y="3709967"/>
            <a:ext cx="8170701" cy="668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90223" y="4733364"/>
            <a:ext cx="8170701" cy="668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8"/>
          <p:cNvSpPr txBox="1">
            <a:spLocks/>
          </p:cNvSpPr>
          <p:nvPr/>
        </p:nvSpPr>
        <p:spPr>
          <a:xfrm>
            <a:off x="5242169" y="1621017"/>
            <a:ext cx="3316877" cy="869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b="1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Blockchain Protocols</a:t>
            </a:r>
            <a:endParaRPr lang="en-US" sz="2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Content Placeholder 8"/>
          <p:cNvSpPr txBox="1">
            <a:spLocks/>
          </p:cNvSpPr>
          <p:nvPr/>
        </p:nvSpPr>
        <p:spPr>
          <a:xfrm>
            <a:off x="603125" y="3963244"/>
            <a:ext cx="979774" cy="54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Size</a:t>
            </a:r>
            <a:endParaRPr lang="en-US" sz="2400" b="1" dirty="0"/>
          </a:p>
        </p:txBody>
      </p:sp>
      <p:sp>
        <p:nvSpPr>
          <p:cNvPr id="26" name="Content Placeholder 8"/>
          <p:cNvSpPr txBox="1">
            <a:spLocks/>
          </p:cNvSpPr>
          <p:nvPr/>
        </p:nvSpPr>
        <p:spPr>
          <a:xfrm>
            <a:off x="2134295" y="3776814"/>
            <a:ext cx="2790403" cy="95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10-20 nodes</a:t>
            </a:r>
          </a:p>
          <a:p>
            <a:r>
              <a:rPr lang="en-US" sz="2400" dirty="0" smtClean="0"/>
              <a:t>Quadratic comm. complexity</a:t>
            </a:r>
            <a:endParaRPr lang="en-US" sz="2400" dirty="0"/>
          </a:p>
        </p:txBody>
      </p:sp>
      <p:sp>
        <p:nvSpPr>
          <p:cNvPr id="27" name="Content Placeholder 8"/>
          <p:cNvSpPr txBox="1">
            <a:spLocks/>
          </p:cNvSpPr>
          <p:nvPr/>
        </p:nvSpPr>
        <p:spPr>
          <a:xfrm>
            <a:off x="5242169" y="3776814"/>
            <a:ext cx="2944821" cy="9565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10, 000 nodes</a:t>
            </a:r>
          </a:p>
          <a:p>
            <a:r>
              <a:rPr lang="en-US" sz="2400" dirty="0" smtClean="0"/>
              <a:t>Linear comm. complexity</a:t>
            </a:r>
            <a:endParaRPr lang="en-US" sz="2400" dirty="0"/>
          </a:p>
        </p:txBody>
      </p:sp>
      <p:sp>
        <p:nvSpPr>
          <p:cNvPr id="28" name="Content Placeholder 8"/>
          <p:cNvSpPr txBox="1">
            <a:spLocks/>
          </p:cNvSpPr>
          <p:nvPr/>
        </p:nvSpPr>
        <p:spPr>
          <a:xfrm>
            <a:off x="5242170" y="4876719"/>
            <a:ext cx="2944820" cy="1039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No trusted PKI</a:t>
            </a:r>
          </a:p>
          <a:p>
            <a:r>
              <a:rPr lang="en-US" sz="2400" dirty="0" smtClean="0"/>
              <a:t>Use </a:t>
            </a:r>
            <a:r>
              <a:rPr lang="en-US" sz="2400" dirty="0" err="1" smtClean="0"/>
              <a:t>PoW</a:t>
            </a:r>
            <a:r>
              <a:rPr lang="en-US" sz="2400" dirty="0" smtClean="0"/>
              <a:t>/ </a:t>
            </a:r>
            <a:r>
              <a:rPr lang="en-US" sz="2400" dirty="0" err="1" smtClean="0"/>
              <a:t>PoS</a:t>
            </a:r>
            <a:endParaRPr lang="en-US" sz="2400" dirty="0" smtClean="0"/>
          </a:p>
          <a:p>
            <a:r>
              <a:rPr lang="en-US" sz="2400" dirty="0" smtClean="0"/>
              <a:t>Good incentives</a:t>
            </a:r>
            <a:endParaRPr lang="en-US" sz="2400" dirty="0"/>
          </a:p>
        </p:txBody>
      </p:sp>
      <p:sp>
        <p:nvSpPr>
          <p:cNvPr id="29" name="Content Placeholder 8"/>
          <p:cNvSpPr txBox="1">
            <a:spLocks/>
          </p:cNvSpPr>
          <p:nvPr/>
        </p:nvSpPr>
        <p:spPr>
          <a:xfrm>
            <a:off x="2134295" y="4876718"/>
            <a:ext cx="3107874" cy="13774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Known identities</a:t>
            </a:r>
          </a:p>
          <a:p>
            <a:r>
              <a:rPr lang="en-US" sz="2400" dirty="0" smtClean="0"/>
              <a:t>Shared timestamp</a:t>
            </a:r>
          </a:p>
          <a:p>
            <a:r>
              <a:rPr lang="en-US" sz="2400" dirty="0" smtClean="0"/>
              <a:t>Trusted PKI</a:t>
            </a:r>
          </a:p>
          <a:p>
            <a:r>
              <a:rPr lang="en-US" sz="2400" dirty="0" smtClean="0"/>
              <a:t>Incentive-less</a:t>
            </a:r>
          </a:p>
          <a:p>
            <a:endParaRPr lang="en-US" sz="2400" dirty="0"/>
          </a:p>
        </p:txBody>
      </p:sp>
      <p:sp>
        <p:nvSpPr>
          <p:cNvPr id="30" name="Content Placeholder 8"/>
          <p:cNvSpPr txBox="1">
            <a:spLocks/>
          </p:cNvSpPr>
          <p:nvPr/>
        </p:nvSpPr>
        <p:spPr>
          <a:xfrm>
            <a:off x="260729" y="4914135"/>
            <a:ext cx="1823439" cy="548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Assumptions</a:t>
            </a:r>
            <a:endParaRPr lang="en-US" sz="2400" b="1" dirty="0"/>
          </a:p>
        </p:txBody>
      </p:sp>
      <p:sp>
        <p:nvSpPr>
          <p:cNvPr id="31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39017" y="6066299"/>
            <a:ext cx="2133600" cy="365125"/>
          </a:xfrm>
        </p:spPr>
        <p:txBody>
          <a:bodyPr/>
          <a:lstStyle/>
          <a:p>
            <a:fld id="{5034D4DE-4858-7E4E-AB6C-39EF942C1CB7}" type="slidenum">
              <a:rPr lang="en-US" smtClean="0"/>
              <a:t>5</a:t>
            </a:fld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313153" y="2475905"/>
            <a:ext cx="8170701" cy="668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ontent Placeholder 8"/>
          <p:cNvSpPr txBox="1">
            <a:spLocks/>
          </p:cNvSpPr>
          <p:nvPr/>
        </p:nvSpPr>
        <p:spPr>
          <a:xfrm>
            <a:off x="308837" y="2838773"/>
            <a:ext cx="1698261" cy="685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dirty="0" smtClean="0"/>
              <a:t>Examples</a:t>
            </a:r>
            <a:endParaRPr lang="en-US" sz="2400" b="1" dirty="0"/>
          </a:p>
        </p:txBody>
      </p:sp>
      <p:sp>
        <p:nvSpPr>
          <p:cNvPr id="34" name="Content Placeholder 8"/>
          <p:cNvSpPr txBox="1">
            <a:spLocks/>
          </p:cNvSpPr>
          <p:nvPr/>
        </p:nvSpPr>
        <p:spPr>
          <a:xfrm>
            <a:off x="2084168" y="2540755"/>
            <a:ext cx="2748769" cy="11343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 smtClean="0"/>
              <a:t>Paxos</a:t>
            </a:r>
            <a:r>
              <a:rPr lang="en-US" sz="2800" dirty="0" smtClean="0"/>
              <a:t>, PBFT</a:t>
            </a:r>
          </a:p>
          <a:p>
            <a:r>
              <a:rPr lang="en-US" sz="2800" dirty="0" smtClean="0"/>
              <a:t>Secure Multiparty </a:t>
            </a:r>
            <a:r>
              <a:rPr lang="en-US" sz="2800" dirty="0"/>
              <a:t>C</a:t>
            </a:r>
            <a:r>
              <a:rPr lang="en-US" sz="2800" dirty="0" smtClean="0"/>
              <a:t>omputation</a:t>
            </a:r>
            <a:endParaRPr lang="en-US" sz="2800" dirty="0"/>
          </a:p>
        </p:txBody>
      </p:sp>
      <p:sp>
        <p:nvSpPr>
          <p:cNvPr id="35" name="Content Placeholder 8"/>
          <p:cNvSpPr txBox="1">
            <a:spLocks/>
          </p:cNvSpPr>
          <p:nvPr/>
        </p:nvSpPr>
        <p:spPr>
          <a:xfrm>
            <a:off x="5160642" y="2580164"/>
            <a:ext cx="3122703" cy="102813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 smtClean="0"/>
              <a:t>Nakamoto</a:t>
            </a:r>
            <a:r>
              <a:rPr lang="en-US" sz="2800" dirty="0" smtClean="0"/>
              <a:t> Consensus (Bitcoin)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9922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4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blockchains?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has had impact on the world</a:t>
            </a:r>
          </a:p>
          <a:p>
            <a:r>
              <a:rPr lang="en-US" dirty="0" smtClean="0"/>
              <a:t>It has fascinating research problems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6</a:t>
            </a:fld>
            <a:endParaRPr lang="en-US"/>
          </a:p>
        </p:txBody>
      </p:sp>
      <p:pic>
        <p:nvPicPr>
          <p:cNvPr id="5" name="Content Placeholder 4" descr="Screen Shot 2016-09-12 at 09.35.3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592" r="-3176"/>
          <a:stretch/>
        </p:blipFill>
        <p:spPr>
          <a:xfrm>
            <a:off x="2318449" y="2672764"/>
            <a:ext cx="6368351" cy="3793600"/>
          </a:xfrm>
          <a:prstGeom prst="rect">
            <a:avLst/>
          </a:prstGeom>
        </p:spPr>
      </p:pic>
      <p:sp>
        <p:nvSpPr>
          <p:cNvPr id="22" name="Shape 84"/>
          <p:cNvSpPr/>
          <p:nvPr/>
        </p:nvSpPr>
        <p:spPr>
          <a:xfrm>
            <a:off x="254777" y="4674754"/>
            <a:ext cx="8366699" cy="716552"/>
          </a:xfrm>
          <a:prstGeom prst="roundRect">
            <a:avLst>
              <a:gd name="adj" fmla="val 16667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Consensus:</a:t>
            </a:r>
            <a:r>
              <a:rPr lang="en" sz="2400" dirty="0"/>
              <a:t> How can we agree on one global history?</a:t>
            </a:r>
          </a:p>
        </p:txBody>
      </p:sp>
      <p:sp>
        <p:nvSpPr>
          <p:cNvPr id="23" name="Shape 85"/>
          <p:cNvSpPr/>
          <p:nvPr/>
        </p:nvSpPr>
        <p:spPr>
          <a:xfrm>
            <a:off x="254776" y="3809481"/>
            <a:ext cx="8366699" cy="643293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/>
              <a:t>Application</a:t>
            </a:r>
            <a:r>
              <a:rPr lang="en" sz="2400" b="1" dirty="0" smtClean="0"/>
              <a:t>:</a:t>
            </a:r>
            <a:r>
              <a:rPr lang="en" sz="2400" dirty="0" smtClean="0"/>
              <a:t> </a:t>
            </a:r>
            <a:r>
              <a:rPr lang="en" sz="2400" dirty="0"/>
              <a:t>How can we agree </a:t>
            </a:r>
            <a:r>
              <a:rPr lang="en-US" sz="2400" dirty="0" smtClean="0"/>
              <a:t>on how to interpret</a:t>
            </a:r>
            <a:r>
              <a:rPr lang="en" sz="2400" dirty="0" smtClean="0"/>
              <a:t> </a:t>
            </a:r>
            <a:r>
              <a:rPr lang="en" sz="2400" dirty="0"/>
              <a:t>the </a:t>
            </a:r>
            <a:r>
              <a:rPr lang="en" sz="2400" dirty="0" smtClean="0"/>
              <a:t>history?</a:t>
            </a:r>
            <a:endParaRPr lang="en" sz="2400" dirty="0"/>
          </a:p>
        </p:txBody>
      </p:sp>
      <p:sp>
        <p:nvSpPr>
          <p:cNvPr id="24" name="Shape 86"/>
          <p:cNvSpPr/>
          <p:nvPr/>
        </p:nvSpPr>
        <p:spPr>
          <a:xfrm>
            <a:off x="254777" y="3006502"/>
            <a:ext cx="8366697" cy="635874"/>
          </a:xfrm>
          <a:prstGeom prst="roundRect">
            <a:avLst>
              <a:gd name="adj" fmla="val 16667"/>
            </a:avLst>
          </a:prstGeom>
          <a:solidFill>
            <a:srgbClr val="9FC5E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Network:</a:t>
            </a:r>
            <a:r>
              <a:rPr lang="en" sz="2400" dirty="0"/>
              <a:t> How can we share transactions &amp; history?</a:t>
            </a:r>
          </a:p>
        </p:txBody>
      </p:sp>
      <p:sp>
        <p:nvSpPr>
          <p:cNvPr id="25" name="Shape 85"/>
          <p:cNvSpPr/>
          <p:nvPr/>
        </p:nvSpPr>
        <p:spPr>
          <a:xfrm>
            <a:off x="254777" y="5517541"/>
            <a:ext cx="8366699" cy="64329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2400" b="1" dirty="0" smtClean="0"/>
              <a:t>Identity</a:t>
            </a:r>
            <a:r>
              <a:rPr lang="en" sz="2400" b="1" dirty="0" smtClean="0"/>
              <a:t>:</a:t>
            </a:r>
            <a:r>
              <a:rPr lang="en" sz="2400" dirty="0" smtClean="0"/>
              <a:t> How </a:t>
            </a:r>
            <a:r>
              <a:rPr lang="en-US" sz="2400" dirty="0" smtClean="0"/>
              <a:t>to determine who are network operators</a:t>
            </a:r>
            <a:r>
              <a:rPr lang="en" sz="2400" dirty="0" smtClean="0"/>
              <a:t>?</a:t>
            </a: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174564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Thesis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70217"/>
            <a:ext cx="8229600" cy="9897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Towards next-generation blockchains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scale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351" y="2159935"/>
            <a:ext cx="1811211" cy="1811211"/>
          </a:xfrm>
          <a:prstGeom prst="rect">
            <a:avLst/>
          </a:prstGeom>
        </p:spPr>
      </p:pic>
      <p:sp>
        <p:nvSpPr>
          <p:cNvPr id="6" name="Shape 104"/>
          <p:cNvSpPr txBox="1"/>
          <p:nvPr/>
        </p:nvSpPr>
        <p:spPr>
          <a:xfrm>
            <a:off x="366475" y="3695369"/>
            <a:ext cx="1396924" cy="659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entury Gothic"/>
                <a:cs typeface="Century Gothic"/>
                <a:sym typeface="Century Gothic"/>
              </a:rPr>
              <a:t>Security</a:t>
            </a:r>
            <a:endParaRPr kumimoji="0" lang="en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Shape 105"/>
          <p:cNvSpPr txBox="1"/>
          <p:nvPr/>
        </p:nvSpPr>
        <p:spPr>
          <a:xfrm>
            <a:off x="224106" y="4501709"/>
            <a:ext cx="1792850" cy="11777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sz="2200" dirty="0" smtClean="0">
                <a:sym typeface="Century Gothic"/>
              </a:rPr>
              <a:t>Provide better security guarantee</a:t>
            </a:r>
            <a:endParaRPr kumimoji="0" lang="en" sz="2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Shape 104"/>
          <p:cNvSpPr txBox="1"/>
          <p:nvPr/>
        </p:nvSpPr>
        <p:spPr>
          <a:xfrm>
            <a:off x="4565662" y="3669084"/>
            <a:ext cx="2201201" cy="648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entury Gothic"/>
                <a:cs typeface="Century Gothic"/>
                <a:sym typeface="Century Gothic"/>
              </a:rPr>
              <a:t>Data Privacy</a:t>
            </a:r>
            <a:endParaRPr kumimoji="0" lang="en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Shape 105"/>
          <p:cNvSpPr txBox="1"/>
          <p:nvPr/>
        </p:nvSpPr>
        <p:spPr>
          <a:xfrm>
            <a:off x="4659103" y="4501709"/>
            <a:ext cx="1956107" cy="11777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1" algn="ctr"/>
            <a:r>
              <a:rPr lang="en-US" sz="2200" dirty="0" smtClean="0"/>
              <a:t>Provide Better Data and Transaction privacy</a:t>
            </a:r>
            <a:endParaRPr lang="en-US" sz="2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188" y="2262456"/>
            <a:ext cx="1053524" cy="1053524"/>
          </a:xfrm>
          <a:prstGeom prst="rect">
            <a:avLst/>
          </a:prstGeom>
        </p:spPr>
      </p:pic>
      <p:sp>
        <p:nvSpPr>
          <p:cNvPr id="15" name="Shape 104"/>
          <p:cNvSpPr txBox="1"/>
          <p:nvPr/>
        </p:nvSpPr>
        <p:spPr>
          <a:xfrm>
            <a:off x="2459165" y="3713747"/>
            <a:ext cx="1793098" cy="28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entury Gothic"/>
                <a:cs typeface="Century Gothic"/>
                <a:sym typeface="Century Gothic"/>
              </a:rPr>
              <a:t>Scalability </a:t>
            </a:r>
            <a:endParaRPr kumimoji="0" lang="en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Shape 105"/>
          <p:cNvSpPr txBox="1"/>
          <p:nvPr/>
        </p:nvSpPr>
        <p:spPr>
          <a:xfrm>
            <a:off x="2410455" y="4498618"/>
            <a:ext cx="1956107" cy="11777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1" algn="ctr"/>
            <a:r>
              <a:rPr lang="en-US" sz="2200" dirty="0" smtClean="0"/>
              <a:t>Handles large </a:t>
            </a:r>
          </a:p>
          <a:p>
            <a:pPr marL="0" lvl="1" algn="ctr"/>
            <a:r>
              <a:rPr lang="en-US" sz="2200" dirty="0" smtClean="0"/>
              <a:t>number of nodes </a:t>
            </a:r>
          </a:p>
          <a:p>
            <a:pPr marL="0" lvl="1" algn="ctr"/>
            <a:r>
              <a:rPr lang="en-US" sz="2200" dirty="0" smtClean="0"/>
              <a:t>&amp; transactions</a:t>
            </a:r>
            <a:endParaRPr lang="en-US" sz="2200" dirty="0"/>
          </a:p>
        </p:txBody>
      </p:sp>
      <p:pic>
        <p:nvPicPr>
          <p:cNvPr id="18" name="Picture 17" descr="application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139" y="1866432"/>
            <a:ext cx="1847315" cy="1847315"/>
          </a:xfrm>
          <a:prstGeom prst="rect">
            <a:avLst/>
          </a:prstGeom>
        </p:spPr>
      </p:pic>
      <p:sp>
        <p:nvSpPr>
          <p:cNvPr id="19" name="Shape 104"/>
          <p:cNvSpPr txBox="1"/>
          <p:nvPr/>
        </p:nvSpPr>
        <p:spPr>
          <a:xfrm>
            <a:off x="6923340" y="3715770"/>
            <a:ext cx="2201201" cy="648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Century Gothic"/>
                <a:cs typeface="Century Gothic"/>
                <a:sym typeface="Century Gothic"/>
              </a:rPr>
              <a:t>Applications</a:t>
            </a:r>
            <a:endParaRPr kumimoji="0" lang="en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Shape 105"/>
          <p:cNvSpPr txBox="1"/>
          <p:nvPr/>
        </p:nvSpPr>
        <p:spPr>
          <a:xfrm>
            <a:off x="6923340" y="4527836"/>
            <a:ext cx="1956107" cy="11777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1" algn="ctr"/>
            <a:r>
              <a:rPr lang="en-US" sz="2200" dirty="0" smtClean="0"/>
              <a:t>Support more applications</a:t>
            </a:r>
            <a:endParaRPr lang="en-US" sz="2200" dirty="0"/>
          </a:p>
        </p:txBody>
      </p:sp>
      <p:pic>
        <p:nvPicPr>
          <p:cNvPr id="21" name="Picture 20" descr="it_security_buzzword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76" y="2163094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80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11" grpId="0"/>
      <p:bldP spid="12" grpId="0"/>
      <p:bldP spid="15" grpId="0"/>
      <p:bldP spid="16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Directions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8</a:t>
            </a:fld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457200" y="2408937"/>
            <a:ext cx="8229600" cy="61623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85121" y="1388067"/>
            <a:ext cx="2590800" cy="1083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smtClean="0"/>
              <a:t>Next generation blockchains</a:t>
            </a:r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99898" y="1437629"/>
            <a:ext cx="2590800" cy="996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 smtClean="0"/>
              <a:t>Current blockchains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407944" y="5130400"/>
            <a:ext cx="248275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RD1.</a:t>
            </a:r>
            <a:r>
              <a:rPr lang="en-US" sz="2800" dirty="0"/>
              <a:t> Analyze and improve</a:t>
            </a:r>
          </a:p>
        </p:txBody>
      </p:sp>
      <p:pic>
        <p:nvPicPr>
          <p:cNvPr id="9" name="Picture 8" descr="analy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25176"/>
            <a:ext cx="1923578" cy="1874256"/>
          </a:xfrm>
          <a:prstGeom prst="rect">
            <a:avLst/>
          </a:prstGeom>
        </p:spPr>
      </p:pic>
      <p:pic>
        <p:nvPicPr>
          <p:cNvPr id="10" name="Picture 9" descr="Tecnology-Performance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660" y="3174567"/>
            <a:ext cx="2648148" cy="15912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03660" y="5130400"/>
            <a:ext cx="24389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RD2. </a:t>
            </a:r>
            <a:r>
              <a:rPr lang="en-US" sz="2800" dirty="0" smtClean="0"/>
              <a:t>Design</a:t>
            </a:r>
          </a:p>
          <a:p>
            <a:r>
              <a:rPr lang="en-US" sz="2800" dirty="0"/>
              <a:t>n</a:t>
            </a:r>
            <a:r>
              <a:rPr lang="en-US" sz="2800" dirty="0" smtClean="0"/>
              <a:t>ew protocols</a:t>
            </a:r>
            <a:endParaRPr lang="en-US" sz="2800" dirty="0"/>
          </a:p>
        </p:txBody>
      </p:sp>
      <p:pic>
        <p:nvPicPr>
          <p:cNvPr id="12" name="Picture 11" descr="1111_idea_380x278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461" y="3249039"/>
            <a:ext cx="2073339" cy="151681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441149" y="5162817"/>
            <a:ext cx="23016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RD3.</a:t>
            </a:r>
            <a:r>
              <a:rPr lang="en-US" sz="2800" dirty="0"/>
              <a:t>Devise new use-</a:t>
            </a:r>
            <a:r>
              <a:rPr lang="en-US" sz="2800" dirty="0" smtClean="0"/>
              <a:t>cases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4804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Previous Projects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4D4DE-4858-7E4E-AB6C-39EF942C1C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89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A6jdj8JAwAAAAIAAAAFAAAABwMAAAAAAQAAAAQAAAAECUlua0F0b21WMQIAAAAJBAAAAAkFAAAADQIFBAAAAAtQZW5TdHJva2VWMQQAAAAKQXR0cmlidXRlcwVUcmFjZQlTdGFydFRpbWUEVHlwZQQEAAQPUGVuQXR0cmlidXRlc1YxAgAAAApJbmtUcmFjZVYxAgAAABAMQWN0aW9uVHlwZVYxAgAAAAIAAAAJBgAAAAkHAAAAXsEAAAAAAAAF+P///wxBY3Rpb25UeXBlVjEBAAAAB3ZhbHVlX18ACAIAAAAAAAAAAQUAAAAEAAAACQkAAAAJCgAAAOXFAAAAAAAAAfX////4////AAAAAAUGAAAAD1BlbkF0dHJpYnV0ZXNWMQoAAAAHX2NvbG9yQQdfY29sb3JSB19jb2xvckcHX2NvbG9yQgpGaXRUb0N1cnZlBkhlaWdodA5JZ25vcmVQcmVzc3VyZQ1Jc0hpZ2hsaWdodGVyBVNoYXBlBVdpZHRoAAAAAAAAAAAEAAICAgIBBgEBDEJydXNoU2hhcGVWMQIAAAAGAgAAAP8AAAAAAAAAAAAACEAAAAX0////DEJydXNoU2hhcGVWMQEAAAAHdmFsdWVfXwAIAgAAAAEAAAAAAAAAAAAIQAUHAAAACklua1RyYWNlVjEDAAAADUxpc3RgMStfaXRlbXMMTGlzdGAxK19zaXplD0xpc3RgMStfdmVyc2lvbgQAABhTaGFyZWQuSW5raW5nLklua1BvaW50W10CAAAACAgCAAAACQ0AAAAMAAAADAAAAAEJAAAABgAAAP8AAAAAAAAAAAAACEAAAAHy////9P///wEAAAAAAAAAAAAIQAEKAAAABwAAAAkPAAAACgAAAAoAAAAHDQAAAAABAAAAEAAAAAQKSW5rUG9pbnRWMQIAAAAJEAAAAAkRAAAACRIAAAAJEwAAAAkUAAAACRUAAAAJFgAAAAkXAAAACRgAAAAJGQAAAAkaAAAACRsAAAANBAcPAAAAAAEAAAAQAAAABApJbmtQb2ludFYxAgAAAAkcAAAACR0AAAAJHgAAAAkfAAAACSAAAAAJIQAAAAkiAAAACSMAAAAJJAAAAAklAAAADQYFEAAAAApJbmtQb2ludFYxBAAAAAFYAVkOUHJlc3N1cmVGYWN0b3IJVGltZVN0YW1wAAAAAAYGCxACAAAAAKLYlTKg3D/ARBMDwJTXPwAAAD8AAAAAAAAAAAERAAAAEAAAAACi2JUyoNw/wEQTA8CU1z8AAAA/EAAAAAAAAAABEgAAABAAAAAAotiVMqDcP8BEEwPAlNc/AAAAPxAAAAAAAAAAARMAAAAQAAAAAKLYlTKg3D/ARBMDwJTXPwAAAD8gAAAAAAAAAAEUAAAAEAAAAACi2JUyoNw/wEQTA8CU1z8AAAA/IAAAAAAAAAABFQAAABAAAAAAotiVMqDcP8BEEwPAlNc/AAAAPyAAAAAAAAAAARYAAAAQAAAAAKLYlTKg3D/ARBMDwJTXPwAAAD8gAAAAAAAAAAEXAAAAEAAAAACi2JUyoNw/wEQTA8CU1z8AAAA/PwAAAAAAAAABGAAAABAAAAAAotiVMqDcP8BEEwPAlNc/AAAAPz8AAAAAAAAAARkAAAAQAAAAAKLYlTKg3D/ARBMDwJTXPwAAAD8/AAAAAAAAAAEaAAAAEAAAAACi2JUyoNw/oMFbVpUx3T8AAAA/QwAAAAAAAAABGwAAABAAAAAAotiVMqDcP6DBW1aVMd0/AAAAP0MAAAAAAAAAARwAAAAQAAAAAK4Tteav4T/ARBMDwJTXPwAAAD8AAAAAAAAAAAEdAAAAEAAAAACuE7Xmr+E/wEQTA8CU1z8AAAA/HwAAAAAAAAABHgAAABAAAAAArhO15q/hP8BEEwPAlNc/AAAAPx8AAAAAAAAAAR8AAAAQAAAAAK4Tteav4T/ARBMDwJTXPwAAAD8fAAAAAAAAAAEgAAAAEAAAAACuE7Xmr+E/wEQTA8CU1z8AAAA/PgAAAAAAAAABIQAAABAAAAAArhO15q/hP8BEEwPAlNc/AAAAPz4AAAAAAAAAASIAAAAQAAAAAK4Tteav4T+gwVtWlTHdPwAAAD8+AAAAAAAAAAEjAAAAEAAAAACuE7Xmr+E/EB/SVDVn4T8AAAA/PgAAAAAAAAABJAAAABAAAAAArhO15q/hP5Bddv6fNeQ/AAAAP04AAAAAAAAAASUAAAAQAAAAAK4Tteav4T+QXXb+nzXkPwAAAD9OAAAAAAAAAAs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THENA.MIXSHAPE" val="AAEAAAD/////AQAAAAAAAAAMAgAAAE9BdXRob3JQUFQsIFZlcnNpb249MC4xLjU3MjAuMCwgQ3VsdHVyZT1uZXV0cmFsLCBQdWJsaWNLZXlUb2tlbj0zMWJmMzg1NmFkMzY0ZTM1BQEAAAALSW5rTWF0dGVyVjEEAAAABVNjYWxlDUxpc3RgMStfaXRlbXMMTGlzdGAxK19zaXplD0xpc3RgMStfdmVyc2lvbgAEAAALF1NoYXJlZC5JbmtpbmcuSW5rQXRvbVtdAgAAAAgIAgAAAA6jdj8JAwAAAAEAAAAEAAAABwMAAAAAAQAAAAQAAAAECUlua0F0b21WMQIAAAAJBAAAAA0DBQQAAAALUGVuU3Ryb2tlVjEEAAAACkF0dHJpYnV0ZXMFVHJhY2UJU3RhcnRUaW1lBFR5cGUEBAAED1BlbkF0dHJpYnV0ZXNWMQIAAAAKSW5rVHJhY2VWMQIAAAAQDEFjdGlvblR5cGVWMQIAAAACAAAACQUAAAAJBgAAAGu6AAAAAAAABfn///8MQWN0aW9uVHlwZVYxAQAAAAd2YWx1ZV9fAAgCAAAAAAAAAAUFAAAAD1BlbkF0dHJpYnV0ZXNWMQoAAAAHX2NvbG9yQQdfY29sb3JSB19jb2xvckcHX2NvbG9yQgpGaXRUb0N1cnZlBkhlaWdodA5JZ25vcmVQcmVzc3VyZQ1Jc0hpZ2hsaWdodGVyBVNoYXBlBVdpZHRoAAAAAAAAAAAEAAICAgIBBgEBDEJydXNoU2hhcGVWMQIAAAAGAgAAAP8AAAAAAAAAAAAACEAAAAX4////DEJydXNoU2hhcGVWMQEAAAAHdmFsdWVfXwAIAgAAAAEAAAAAAAAAAAAIQAUGAAAACklua1RyYWNlVjEDAAAADUxpc3RgMStfaXRlbXMMTGlzdGAxK19zaXplD0xpc3RgMStfdmVyc2lvbgQAABhTaGFyZWQuSW5raW5nLklua1BvaW50W10CAAAACAgCAAAACQkAAAAKAAAACgAAAAcJAAAAAAEAAAAQAAAABApJbmtQb2ludFYxAgAAAAkKAAAACQsAAAAJDAAAAAkNAAAACQ4AAAAJDwAAAAkQAAAACREAAAAJEgAAAAkTAAAADQYFCgAAAApJbmtQb2ludFYxBAAAAAFYAVkOUHJlc3N1cmVGYWN0b3IJVGltZVN0YW1wAAAAAAYGCxACAAAAAAAAAAAA4D8AAAAAAADgPwAAAD8AAAAAAAAAAAELAAAACgAAAAAAAAAAAOA/AAAAAAAA4D8AAAA/HwAAAAAAAAABDAAAAAoAAAAAAAAAAADgPwAAAAAAAOA/AAAAPx8AAAAAAAAAAQ0AAAAKAAAAAAAAAAAA4D8AAAAAAADgPwAAAD8fAAAAAAAAAAEOAAAACgAAAAAAAAAAAOA/AAAAAAAA4D8AAAA/PgAAAAAAAAABDwAAAAoAAAAAAAAAAADgPwAAAAAAAOA/AAAAPz4AAAAAAAAAARAAAAAKAAAAAAAAAAAA4D8AAAAAAADgPwAAAD8+AAAAAAAAAAERAAAACgAAAAAAAAAAAOA/AAAAAAAA4D8AAAA/PgAAAAAAAAABEgAAAAoAAAAAAAAAAADgPwAAAAAAAOA/AAAAPz4AAAAAAAAAARMAAAAKAAAAAAAAAAAA4D8AAAAAAADgPwAAAD8+AAAAAAAAAAs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2235</TotalTime>
  <Words>921</Words>
  <Application>Microsoft Macintosh PowerPoint</Application>
  <PresentationFormat>On-screen Show (4:3)</PresentationFormat>
  <Paragraphs>267</Paragraphs>
  <Slides>24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Next Generation Blockchains</vt:lpstr>
      <vt:lpstr>Background</vt:lpstr>
      <vt:lpstr>Research Interest</vt:lpstr>
      <vt:lpstr>Blockchain: Distributing Trust &amp; Enforcing Neutrality</vt:lpstr>
      <vt:lpstr>Blockchains: A Paranoid Level of Distribution in Trust</vt:lpstr>
      <vt:lpstr>Why blockchains?</vt:lpstr>
      <vt:lpstr>Research Thesis </vt:lpstr>
      <vt:lpstr>Research Directions</vt:lpstr>
      <vt:lpstr>Previous Projects</vt:lpstr>
      <vt:lpstr>RD1. Making Smart Contracts Smarter [CCS ’16]</vt:lpstr>
      <vt:lpstr>RD1. Making Smart Contracts…(2)</vt:lpstr>
      <vt:lpstr>RD1. Study Existing Blockchains</vt:lpstr>
      <vt:lpstr>RD2. A Secure Sharding Protocol For Open Blockchains [CCS ‘16]</vt:lpstr>
      <vt:lpstr>RD2. A Secure Sharding Protocol For Open Blockchains [CCS ‘16]</vt:lpstr>
      <vt:lpstr>RD2. Elastico: Linear Scalability</vt:lpstr>
      <vt:lpstr>RD2. Elastico: Scaling by sharding</vt:lpstr>
      <vt:lpstr>More Nodes, More transactions</vt:lpstr>
      <vt:lpstr>On-going Projects</vt:lpstr>
      <vt:lpstr>On-going projects</vt:lpstr>
      <vt:lpstr>On-going Projects</vt:lpstr>
      <vt:lpstr>On-going Projects (3)</vt:lpstr>
      <vt:lpstr>Future work</vt:lpstr>
      <vt:lpstr>Published Papers</vt:lpstr>
      <vt:lpstr>Thanks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Loi’s research</dc:title>
  <dc:creator>NUS</dc:creator>
  <cp:lastModifiedBy>NUS</cp:lastModifiedBy>
  <cp:revision>1186</cp:revision>
  <dcterms:created xsi:type="dcterms:W3CDTF">2016-01-10T06:55:28Z</dcterms:created>
  <dcterms:modified xsi:type="dcterms:W3CDTF">2016-09-15T13:16:18Z</dcterms:modified>
</cp:coreProperties>
</file>